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legreya Bold" panose="020B0604020202020204" charset="0"/>
      <p:regular r:id="rId14"/>
    </p:embeddedFont>
    <p:embeddedFont>
      <p:font typeface="Alegreya Bold Bold" panose="020B0604020202020204" charset="0"/>
      <p:regular r:id="rId15"/>
    </p:embeddedFont>
    <p:embeddedFont>
      <p:font typeface="Alegreya Medium" panose="020B0604020202020204" charset="0"/>
      <p:regular r:id="rId16"/>
    </p:embeddedFont>
    <p:embeddedFont>
      <p:font typeface="Alegreya Medium Bold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696" y="-3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svg>
</file>

<file path=ppt/media/image20.jpeg>
</file>

<file path=ppt/media/image21.jpeg>
</file>

<file path=ppt/media/image22.jpe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png>
</file>

<file path=ppt/media/image33.svg>
</file>

<file path=ppt/media/image34.jpe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jpeg>
</file>

<file path=ppt/media/image46.jpe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svg"/><Relationship Id="rId7" Type="http://schemas.openxmlformats.org/officeDocument/2006/relationships/image" Target="../media/image40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svg"/><Relationship Id="rId4" Type="http://schemas.openxmlformats.org/officeDocument/2006/relationships/image" Target="../media/image37.png"/><Relationship Id="rId9" Type="http://schemas.openxmlformats.org/officeDocument/2006/relationships/image" Target="../media/image4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4.svg"/><Relationship Id="rId7" Type="http://schemas.openxmlformats.org/officeDocument/2006/relationships/image" Target="../media/image48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6.jpeg"/><Relationship Id="rId4" Type="http://schemas.openxmlformats.org/officeDocument/2006/relationships/image" Target="../media/image45.jpeg"/><Relationship Id="rId9" Type="http://schemas.openxmlformats.org/officeDocument/2006/relationships/image" Target="../media/image8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12" Type="http://schemas.openxmlformats.org/officeDocument/2006/relationships/image" Target="../media/image5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52.svg"/><Relationship Id="rId5" Type="http://schemas.openxmlformats.org/officeDocument/2006/relationships/image" Target="../media/image8.svg"/><Relationship Id="rId10" Type="http://schemas.openxmlformats.org/officeDocument/2006/relationships/image" Target="../media/image51.png"/><Relationship Id="rId4" Type="http://schemas.openxmlformats.org/officeDocument/2006/relationships/image" Target="../media/image7.png"/><Relationship Id="rId9" Type="http://schemas.openxmlformats.org/officeDocument/2006/relationships/image" Target="../media/image5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8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8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4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24.sv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34.jpeg"/><Relationship Id="rId4" Type="http://schemas.openxmlformats.org/officeDocument/2006/relationships/image" Target="../media/image3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26857" y="4170413"/>
            <a:ext cx="10034287" cy="2016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78"/>
              </a:lnSpc>
            </a:pPr>
            <a:r>
              <a:rPr lang="en-US" sz="4413">
                <a:solidFill>
                  <a:srgbClr val="433831"/>
                </a:solidFill>
                <a:latin typeface="Alegreya Sans SC Black Bold"/>
              </a:rPr>
              <a:t>FROM PAGE TO SCREEN</a:t>
            </a:r>
          </a:p>
          <a:p>
            <a:pPr algn="ctr">
              <a:lnSpc>
                <a:spcPts val="4638"/>
              </a:lnSpc>
              <a:spcBef>
                <a:spcPct val="0"/>
              </a:spcBef>
            </a:pPr>
            <a:r>
              <a:rPr lang="en-US" sz="3313">
                <a:solidFill>
                  <a:srgbClr val="433831"/>
                </a:solidFill>
                <a:latin typeface="Alegreya Sans SC Black Bold"/>
              </a:rPr>
              <a:t>THE INFLUENCE OF BOOK ADAPTATIONS ON MOVIE SUCCESS</a:t>
            </a:r>
          </a:p>
        </p:txBody>
      </p:sp>
      <p:sp>
        <p:nvSpPr>
          <p:cNvPr id="3" name="Freeform 3"/>
          <p:cNvSpPr/>
          <p:nvPr/>
        </p:nvSpPr>
        <p:spPr>
          <a:xfrm>
            <a:off x="5911471" y="5855037"/>
            <a:ext cx="6465058" cy="928617"/>
          </a:xfrm>
          <a:custGeom>
            <a:avLst/>
            <a:gdLst/>
            <a:ahLst/>
            <a:cxnLst/>
            <a:rect l="l" t="t" r="r" b="b"/>
            <a:pathLst>
              <a:path w="6465058" h="928617">
                <a:moveTo>
                  <a:pt x="0" y="0"/>
                </a:moveTo>
                <a:lnTo>
                  <a:pt x="6465058" y="0"/>
                </a:lnTo>
                <a:lnTo>
                  <a:pt x="6465058" y="928617"/>
                </a:lnTo>
                <a:lnTo>
                  <a:pt x="0" y="9286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958007" y="7770848"/>
            <a:ext cx="6371987" cy="1194748"/>
          </a:xfrm>
          <a:custGeom>
            <a:avLst/>
            <a:gdLst/>
            <a:ahLst/>
            <a:cxnLst/>
            <a:rect l="l" t="t" r="r" b="b"/>
            <a:pathLst>
              <a:path w="6371987" h="1194748">
                <a:moveTo>
                  <a:pt x="0" y="0"/>
                </a:moveTo>
                <a:lnTo>
                  <a:pt x="6371986" y="0"/>
                </a:lnTo>
                <a:lnTo>
                  <a:pt x="6371986" y="1194748"/>
                </a:lnTo>
                <a:lnTo>
                  <a:pt x="0" y="11947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871711" y="1499162"/>
            <a:ext cx="2544579" cy="2395990"/>
          </a:xfrm>
          <a:custGeom>
            <a:avLst/>
            <a:gdLst/>
            <a:ahLst/>
            <a:cxnLst/>
            <a:rect l="l" t="t" r="r" b="b"/>
            <a:pathLst>
              <a:path w="2544579" h="2395990">
                <a:moveTo>
                  <a:pt x="0" y="0"/>
                </a:moveTo>
                <a:lnTo>
                  <a:pt x="2544578" y="0"/>
                </a:lnTo>
                <a:lnTo>
                  <a:pt x="2544578" y="2395990"/>
                </a:lnTo>
                <a:lnTo>
                  <a:pt x="0" y="239599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41218" y="8965596"/>
            <a:ext cx="3352965" cy="2840876"/>
          </a:xfrm>
          <a:custGeom>
            <a:avLst/>
            <a:gdLst/>
            <a:ahLst/>
            <a:cxnLst/>
            <a:rect l="l" t="t" r="r" b="b"/>
            <a:pathLst>
              <a:path w="3352965" h="2840876">
                <a:moveTo>
                  <a:pt x="0" y="0"/>
                </a:moveTo>
                <a:lnTo>
                  <a:pt x="3352965" y="0"/>
                </a:lnTo>
                <a:lnTo>
                  <a:pt x="3352965" y="2840876"/>
                </a:lnTo>
                <a:lnTo>
                  <a:pt x="0" y="284087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10800000">
            <a:off x="14161143" y="-1503017"/>
            <a:ext cx="3352965" cy="2840876"/>
          </a:xfrm>
          <a:custGeom>
            <a:avLst/>
            <a:gdLst/>
            <a:ahLst/>
            <a:cxnLst/>
            <a:rect l="l" t="t" r="r" b="b"/>
            <a:pathLst>
              <a:path w="3352965" h="2840876">
                <a:moveTo>
                  <a:pt x="0" y="0"/>
                </a:moveTo>
                <a:lnTo>
                  <a:pt x="3352965" y="0"/>
                </a:lnTo>
                <a:lnTo>
                  <a:pt x="3352965" y="2840876"/>
                </a:lnTo>
                <a:lnTo>
                  <a:pt x="0" y="284087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4544244" y="7545264"/>
            <a:ext cx="458160" cy="436499"/>
            <a:chOff x="0" y="0"/>
            <a:chExt cx="1772920" cy="1689100"/>
          </a:xfrm>
        </p:grpSpPr>
        <p:sp>
          <p:nvSpPr>
            <p:cNvPr id="11" name="Freeform 11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FADDC2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2676135" y="5658866"/>
            <a:ext cx="261444" cy="249084"/>
            <a:chOff x="0" y="0"/>
            <a:chExt cx="1772920" cy="1689100"/>
          </a:xfrm>
        </p:grpSpPr>
        <p:sp>
          <p:nvSpPr>
            <p:cNvPr id="13" name="Freeform 13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745E4D"/>
            </a:solid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3663461" y="3237660"/>
            <a:ext cx="261444" cy="249084"/>
            <a:chOff x="0" y="0"/>
            <a:chExt cx="1772920" cy="1689100"/>
          </a:xfrm>
        </p:grpSpPr>
        <p:sp>
          <p:nvSpPr>
            <p:cNvPr id="15" name="Freeform 15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745E4D"/>
            </a:solid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5317568" y="6783654"/>
            <a:ext cx="261444" cy="249084"/>
            <a:chOff x="0" y="0"/>
            <a:chExt cx="1772920" cy="1689100"/>
          </a:xfrm>
        </p:grpSpPr>
        <p:sp>
          <p:nvSpPr>
            <p:cNvPr id="17" name="Freeform 17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A17A60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-533592" y="4726612"/>
            <a:ext cx="1067183" cy="1067183"/>
            <a:chOff x="0" y="0"/>
            <a:chExt cx="1422911" cy="1422911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1422911" cy="1422911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5"/>
                  </a:lnSpc>
                </a:pPr>
                <a:endParaRPr/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>
              <a:off x="152274" y="152274"/>
              <a:ext cx="1118362" cy="1118362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5"/>
                  </a:lnSpc>
                </a:pPr>
                <a:endParaRPr/>
              </a:p>
            </p:txBody>
          </p:sp>
        </p:grpSp>
      </p:grpSp>
      <p:grpSp>
        <p:nvGrpSpPr>
          <p:cNvPr id="25" name="Group 25"/>
          <p:cNvGrpSpPr/>
          <p:nvPr/>
        </p:nvGrpSpPr>
        <p:grpSpPr>
          <a:xfrm>
            <a:off x="10609179" y="9850018"/>
            <a:ext cx="1172978" cy="1172978"/>
            <a:chOff x="0" y="0"/>
            <a:chExt cx="1563971" cy="1563971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0"/>
              <a:ext cx="1563971" cy="1563971"/>
              <a:chOff x="0" y="0"/>
              <a:chExt cx="812800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1"/>
                  </a:lnSpc>
                </a:pPr>
                <a:endParaRPr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167370" y="167370"/>
              <a:ext cx="1229231" cy="1229231"/>
              <a:chOff x="0" y="0"/>
              <a:chExt cx="812800" cy="8128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1"/>
                  </a:lnSpc>
                </a:pPr>
                <a:endParaRPr/>
              </a:p>
            </p:txBody>
          </p:sp>
        </p:grpSp>
      </p:grpSp>
      <p:grpSp>
        <p:nvGrpSpPr>
          <p:cNvPr id="32" name="Group 32"/>
          <p:cNvGrpSpPr/>
          <p:nvPr/>
        </p:nvGrpSpPr>
        <p:grpSpPr>
          <a:xfrm>
            <a:off x="10038069" y="-528883"/>
            <a:ext cx="1142219" cy="1142219"/>
            <a:chOff x="0" y="0"/>
            <a:chExt cx="1522959" cy="1522959"/>
          </a:xfrm>
        </p:grpSpPr>
        <p:grpSp>
          <p:nvGrpSpPr>
            <p:cNvPr id="33" name="Group 33"/>
            <p:cNvGrpSpPr/>
            <p:nvPr/>
          </p:nvGrpSpPr>
          <p:grpSpPr>
            <a:xfrm>
              <a:off x="0" y="0"/>
              <a:ext cx="1522959" cy="1522959"/>
              <a:chOff x="0" y="0"/>
              <a:chExt cx="8128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8"/>
                  </a:lnSpc>
                </a:pPr>
                <a:endParaRPr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162981" y="162981"/>
              <a:ext cx="1196997" cy="1196997"/>
              <a:chOff x="0" y="0"/>
              <a:chExt cx="8128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8"/>
                  </a:lnSpc>
                </a:pPr>
                <a:endParaRPr/>
              </a:p>
            </p:txBody>
          </p:sp>
        </p:grpSp>
      </p:grpSp>
      <p:grpSp>
        <p:nvGrpSpPr>
          <p:cNvPr id="39" name="Group 39"/>
          <p:cNvGrpSpPr/>
          <p:nvPr/>
        </p:nvGrpSpPr>
        <p:grpSpPr>
          <a:xfrm>
            <a:off x="5150404" y="1941313"/>
            <a:ext cx="595772" cy="595772"/>
            <a:chOff x="0" y="0"/>
            <a:chExt cx="794363" cy="794363"/>
          </a:xfrm>
        </p:grpSpPr>
        <p:grpSp>
          <p:nvGrpSpPr>
            <p:cNvPr id="40" name="Group 40"/>
            <p:cNvGrpSpPr/>
            <p:nvPr/>
          </p:nvGrpSpPr>
          <p:grpSpPr>
            <a:xfrm>
              <a:off x="0" y="0"/>
              <a:ext cx="794363" cy="794363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610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>
              <a:off x="85010" y="85010"/>
              <a:ext cx="624344" cy="624344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610"/>
                  </a:lnSpc>
                </a:pPr>
                <a:endParaRPr/>
              </a:p>
            </p:txBody>
          </p:sp>
        </p:grpSp>
      </p:grpSp>
      <p:sp>
        <p:nvSpPr>
          <p:cNvPr id="46" name="Freeform 46"/>
          <p:cNvSpPr/>
          <p:nvPr/>
        </p:nvSpPr>
        <p:spPr>
          <a:xfrm>
            <a:off x="15366916" y="2973589"/>
            <a:ext cx="1631325" cy="1368274"/>
          </a:xfrm>
          <a:custGeom>
            <a:avLst/>
            <a:gdLst/>
            <a:ahLst/>
            <a:cxnLst/>
            <a:rect l="l" t="t" r="r" b="b"/>
            <a:pathLst>
              <a:path w="1631325" h="1368274">
                <a:moveTo>
                  <a:pt x="0" y="0"/>
                </a:moveTo>
                <a:lnTo>
                  <a:pt x="1631325" y="0"/>
                </a:lnTo>
                <a:lnTo>
                  <a:pt x="1631325" y="1368274"/>
                </a:lnTo>
                <a:lnTo>
                  <a:pt x="0" y="136827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47" name="Freeform 47"/>
          <p:cNvSpPr/>
          <p:nvPr/>
        </p:nvSpPr>
        <p:spPr>
          <a:xfrm rot="-1459104">
            <a:off x="1255108" y="7047739"/>
            <a:ext cx="1408226" cy="1205793"/>
          </a:xfrm>
          <a:custGeom>
            <a:avLst/>
            <a:gdLst/>
            <a:ahLst/>
            <a:cxnLst/>
            <a:rect l="l" t="t" r="r" b="b"/>
            <a:pathLst>
              <a:path w="1408226" h="1205793">
                <a:moveTo>
                  <a:pt x="0" y="0"/>
                </a:moveTo>
                <a:lnTo>
                  <a:pt x="1408226" y="0"/>
                </a:lnTo>
                <a:lnTo>
                  <a:pt x="1408226" y="1205793"/>
                </a:lnTo>
                <a:lnTo>
                  <a:pt x="0" y="1205793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48" name="TextBox 48"/>
          <p:cNvSpPr txBox="1"/>
          <p:nvPr/>
        </p:nvSpPr>
        <p:spPr>
          <a:xfrm>
            <a:off x="6455517" y="8044437"/>
            <a:ext cx="537696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433831"/>
                </a:solidFill>
                <a:latin typeface="Alegreya Bold"/>
              </a:rPr>
              <a:t>Andreia Jardim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77507" y="1805214"/>
            <a:ext cx="4642674" cy="870501"/>
          </a:xfrm>
          <a:custGeom>
            <a:avLst/>
            <a:gdLst/>
            <a:ahLst/>
            <a:cxnLst/>
            <a:rect l="l" t="t" r="r" b="b"/>
            <a:pathLst>
              <a:path w="4642674" h="870501">
                <a:moveTo>
                  <a:pt x="0" y="0"/>
                </a:moveTo>
                <a:lnTo>
                  <a:pt x="4642674" y="0"/>
                </a:lnTo>
                <a:lnTo>
                  <a:pt x="4642674" y="870502"/>
                </a:lnTo>
                <a:lnTo>
                  <a:pt x="0" y="8705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540095" y="4400578"/>
            <a:ext cx="678743" cy="606323"/>
          </a:xfrm>
          <a:custGeom>
            <a:avLst/>
            <a:gdLst/>
            <a:ahLst/>
            <a:cxnLst/>
            <a:rect l="l" t="t" r="r" b="b"/>
            <a:pathLst>
              <a:path w="678743" h="606323">
                <a:moveTo>
                  <a:pt x="0" y="0"/>
                </a:moveTo>
                <a:lnTo>
                  <a:pt x="678742" y="0"/>
                </a:lnTo>
                <a:lnTo>
                  <a:pt x="678742" y="606323"/>
                </a:lnTo>
                <a:lnTo>
                  <a:pt x="0" y="6063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533699" y="5712866"/>
            <a:ext cx="678743" cy="606323"/>
          </a:xfrm>
          <a:custGeom>
            <a:avLst/>
            <a:gdLst/>
            <a:ahLst/>
            <a:cxnLst/>
            <a:rect l="l" t="t" r="r" b="b"/>
            <a:pathLst>
              <a:path w="678743" h="606323">
                <a:moveTo>
                  <a:pt x="0" y="0"/>
                </a:moveTo>
                <a:lnTo>
                  <a:pt x="678743" y="0"/>
                </a:lnTo>
                <a:lnTo>
                  <a:pt x="678743" y="606323"/>
                </a:lnTo>
                <a:lnTo>
                  <a:pt x="0" y="6063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533699" y="7025153"/>
            <a:ext cx="678743" cy="606323"/>
          </a:xfrm>
          <a:custGeom>
            <a:avLst/>
            <a:gdLst/>
            <a:ahLst/>
            <a:cxnLst/>
            <a:rect l="l" t="t" r="r" b="b"/>
            <a:pathLst>
              <a:path w="678743" h="606323">
                <a:moveTo>
                  <a:pt x="0" y="0"/>
                </a:moveTo>
                <a:lnTo>
                  <a:pt x="678743" y="0"/>
                </a:lnTo>
                <a:lnTo>
                  <a:pt x="678743" y="606323"/>
                </a:lnTo>
                <a:lnTo>
                  <a:pt x="0" y="6063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468613" y="7034678"/>
            <a:ext cx="9460462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79"/>
              </a:lnSpc>
              <a:spcBef>
                <a:spcPct val="0"/>
              </a:spcBef>
            </a:pPr>
            <a:r>
              <a:rPr lang="en-US" sz="2399">
                <a:solidFill>
                  <a:srgbClr val="433831"/>
                </a:solidFill>
                <a:latin typeface="Alegreya Medium"/>
              </a:rPr>
              <a:t>Understand the level of engagement and interest the books generated among readers and potential moviegoers.</a:t>
            </a:r>
          </a:p>
        </p:txBody>
      </p:sp>
      <p:sp>
        <p:nvSpPr>
          <p:cNvPr id="7" name="Freeform 7"/>
          <p:cNvSpPr/>
          <p:nvPr/>
        </p:nvSpPr>
        <p:spPr>
          <a:xfrm>
            <a:off x="7540095" y="7975491"/>
            <a:ext cx="678743" cy="606323"/>
          </a:xfrm>
          <a:custGeom>
            <a:avLst/>
            <a:gdLst/>
            <a:ahLst/>
            <a:cxnLst/>
            <a:rect l="l" t="t" r="r" b="b"/>
            <a:pathLst>
              <a:path w="678743" h="606323">
                <a:moveTo>
                  <a:pt x="0" y="0"/>
                </a:moveTo>
                <a:lnTo>
                  <a:pt x="678742" y="0"/>
                </a:lnTo>
                <a:lnTo>
                  <a:pt x="678742" y="606323"/>
                </a:lnTo>
                <a:lnTo>
                  <a:pt x="0" y="6063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468613" y="7985016"/>
            <a:ext cx="9460462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79"/>
              </a:lnSpc>
              <a:spcBef>
                <a:spcPct val="0"/>
              </a:spcBef>
            </a:pPr>
            <a:r>
              <a:rPr lang="en-US" sz="2399">
                <a:solidFill>
                  <a:srgbClr val="433831"/>
                </a:solidFill>
                <a:latin typeface="Alegreya Medium"/>
              </a:rPr>
              <a:t>Directors can make data-driven decisions and select books that align with their goals, increasing the chances of producing successful movies.</a:t>
            </a:r>
          </a:p>
        </p:txBody>
      </p:sp>
      <p:sp>
        <p:nvSpPr>
          <p:cNvPr id="9" name="Freeform 9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157249" y="746161"/>
            <a:ext cx="8083191" cy="754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56"/>
              </a:lnSpc>
            </a:pPr>
            <a:r>
              <a:rPr lang="en-US" sz="5600">
                <a:solidFill>
                  <a:srgbClr val="745E4D"/>
                </a:solidFill>
                <a:latin typeface="Alegreya Medium Bold"/>
              </a:rPr>
              <a:t>Technical Developments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211744" y="2016628"/>
            <a:ext cx="3974200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Alegreya Medium Bold"/>
              </a:rPr>
              <a:t>Power BI Dashboard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540095" y="3594230"/>
            <a:ext cx="9460462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80"/>
              </a:lnSpc>
              <a:spcBef>
                <a:spcPct val="0"/>
              </a:spcBef>
            </a:pPr>
            <a:r>
              <a:rPr lang="en-US" sz="2400">
                <a:solidFill>
                  <a:srgbClr val="433831"/>
                </a:solidFill>
                <a:latin typeface="Alegreya Medium Bold"/>
              </a:rPr>
              <a:t>Database:</a:t>
            </a:r>
            <a:r>
              <a:rPr lang="en-US" sz="2400">
                <a:solidFill>
                  <a:srgbClr val="433831"/>
                </a:solidFill>
                <a:latin typeface="Alegreya Medium"/>
              </a:rPr>
              <a:t> Based on book dataset (zenodo.com)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468613" y="4410103"/>
            <a:ext cx="9460462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79"/>
              </a:lnSpc>
              <a:spcBef>
                <a:spcPct val="0"/>
              </a:spcBef>
            </a:pPr>
            <a:r>
              <a:rPr lang="en-US" sz="2399">
                <a:solidFill>
                  <a:srgbClr val="433831"/>
                </a:solidFill>
                <a:latin typeface="Alegreya Medium Bold"/>
              </a:rPr>
              <a:t>Ratings:</a:t>
            </a:r>
            <a:r>
              <a:rPr lang="en-US" sz="2399">
                <a:solidFill>
                  <a:srgbClr val="433831"/>
                </a:solidFill>
                <a:latin typeface="Alegreya Medium"/>
              </a:rPr>
              <a:t> Provide directors with ratings for the books, allowing them to assess the critical reception of a movie adaptation, ensuring they choose books with favorable ratings.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468613" y="5722391"/>
            <a:ext cx="9460462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79"/>
              </a:lnSpc>
              <a:spcBef>
                <a:spcPct val="0"/>
              </a:spcBef>
            </a:pPr>
            <a:r>
              <a:rPr lang="en-US" sz="2399" u="none">
                <a:solidFill>
                  <a:srgbClr val="433831"/>
                </a:solidFill>
                <a:latin typeface="Alegreya Medium Bold"/>
              </a:rPr>
              <a:t>Popularity: </a:t>
            </a:r>
            <a:r>
              <a:rPr lang="en-US" sz="2399" u="none">
                <a:solidFill>
                  <a:srgbClr val="433831"/>
                </a:solidFill>
                <a:latin typeface="Alegreya Medium"/>
              </a:rPr>
              <a:t>Directors can prioritize books that received a high number of votes, indicating a strong fan base and potential built-in audience for the movie adaptation.</a:t>
            </a:r>
          </a:p>
        </p:txBody>
      </p:sp>
      <p:sp>
        <p:nvSpPr>
          <p:cNvPr id="16" name="Freeform 16"/>
          <p:cNvSpPr/>
          <p:nvPr/>
        </p:nvSpPr>
        <p:spPr>
          <a:xfrm>
            <a:off x="890083" y="3295132"/>
            <a:ext cx="5481657" cy="5441791"/>
          </a:xfrm>
          <a:custGeom>
            <a:avLst/>
            <a:gdLst/>
            <a:ahLst/>
            <a:cxnLst/>
            <a:rect l="l" t="t" r="r" b="b"/>
            <a:pathLst>
              <a:path w="5481657" h="5441791">
                <a:moveTo>
                  <a:pt x="0" y="0"/>
                </a:moveTo>
                <a:lnTo>
                  <a:pt x="5481657" y="0"/>
                </a:lnTo>
                <a:lnTo>
                  <a:pt x="5481657" y="5441791"/>
                </a:lnTo>
                <a:lnTo>
                  <a:pt x="0" y="544179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2528" y="1958795"/>
            <a:ext cx="10801229" cy="2516686"/>
          </a:xfrm>
          <a:custGeom>
            <a:avLst/>
            <a:gdLst/>
            <a:ahLst/>
            <a:cxnLst/>
            <a:rect l="l" t="t" r="r" b="b"/>
            <a:pathLst>
              <a:path w="10801229" h="2516686">
                <a:moveTo>
                  <a:pt x="0" y="0"/>
                </a:moveTo>
                <a:lnTo>
                  <a:pt x="10801229" y="0"/>
                </a:lnTo>
                <a:lnTo>
                  <a:pt x="10801229" y="2516687"/>
                </a:lnTo>
                <a:lnTo>
                  <a:pt x="0" y="2516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309947">
            <a:off x="8590019" y="425752"/>
            <a:ext cx="6165272" cy="5660437"/>
            <a:chOff x="0" y="0"/>
            <a:chExt cx="1737657" cy="159537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37657" cy="1595371"/>
            </a:xfrm>
            <a:custGeom>
              <a:avLst/>
              <a:gdLst/>
              <a:ahLst/>
              <a:cxnLst/>
              <a:rect l="l" t="t" r="r" b="b"/>
              <a:pathLst>
                <a:path w="1737657" h="1595371">
                  <a:moveTo>
                    <a:pt x="0" y="0"/>
                  </a:moveTo>
                  <a:lnTo>
                    <a:pt x="1737657" y="0"/>
                  </a:lnTo>
                  <a:lnTo>
                    <a:pt x="1737657" y="1595371"/>
                  </a:lnTo>
                  <a:lnTo>
                    <a:pt x="0" y="1595371"/>
                  </a:lnTo>
                  <a:close/>
                </a:path>
              </a:pathLst>
            </a:custGeom>
            <a:solidFill>
              <a:srgbClr val="A17A6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309947">
            <a:off x="8803649" y="673250"/>
            <a:ext cx="5646527" cy="4711711"/>
            <a:chOff x="0" y="0"/>
            <a:chExt cx="7528702" cy="6282281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10053" r="10053"/>
            <a:stretch>
              <a:fillRect/>
            </a:stretch>
          </p:blipFill>
          <p:spPr>
            <a:xfrm>
              <a:off x="0" y="0"/>
              <a:ext cx="7528702" cy="6282281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 rot="454389">
            <a:off x="11234333" y="4185217"/>
            <a:ext cx="5450861" cy="5184918"/>
            <a:chOff x="0" y="0"/>
            <a:chExt cx="1931769" cy="18375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31769" cy="1837519"/>
            </a:xfrm>
            <a:custGeom>
              <a:avLst/>
              <a:gdLst/>
              <a:ahLst/>
              <a:cxnLst/>
              <a:rect l="l" t="t" r="r" b="b"/>
              <a:pathLst>
                <a:path w="1931769" h="1837519">
                  <a:moveTo>
                    <a:pt x="0" y="0"/>
                  </a:moveTo>
                  <a:lnTo>
                    <a:pt x="1931769" y="0"/>
                  </a:lnTo>
                  <a:lnTo>
                    <a:pt x="1931769" y="1837519"/>
                  </a:lnTo>
                  <a:lnTo>
                    <a:pt x="0" y="1837519"/>
                  </a:lnTo>
                  <a:close/>
                </a:path>
              </a:pathLst>
            </a:custGeom>
            <a:solidFill>
              <a:srgbClr val="A17A6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454389">
            <a:off x="11499335" y="4446603"/>
            <a:ext cx="4988711" cy="4355151"/>
            <a:chOff x="0" y="0"/>
            <a:chExt cx="6651615" cy="5806869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/>
            <a:srcRect l="11817" r="11817"/>
            <a:stretch>
              <a:fillRect/>
            </a:stretch>
          </p:blipFill>
          <p:spPr>
            <a:xfrm>
              <a:off x="0" y="0"/>
              <a:ext cx="6651615" cy="5806869"/>
            </a:xfrm>
            <a:prstGeom prst="rect">
              <a:avLst/>
            </a:prstGeom>
          </p:spPr>
        </p:pic>
      </p:grpSp>
      <p:sp>
        <p:nvSpPr>
          <p:cNvPr id="13" name="TextBox 13"/>
          <p:cNvSpPr txBox="1"/>
          <p:nvPr/>
        </p:nvSpPr>
        <p:spPr>
          <a:xfrm>
            <a:off x="1926372" y="2514363"/>
            <a:ext cx="5844282" cy="81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66"/>
              </a:lnSpc>
            </a:pPr>
            <a:r>
              <a:rPr lang="en-US" sz="6204">
                <a:solidFill>
                  <a:srgbClr val="5B4636"/>
                </a:solidFill>
                <a:latin typeface="Alegreya Medium Bold"/>
              </a:rPr>
              <a:t>Conclusions</a:t>
            </a:r>
          </a:p>
        </p:txBody>
      </p:sp>
      <p:sp>
        <p:nvSpPr>
          <p:cNvPr id="14" name="Freeform 14"/>
          <p:cNvSpPr/>
          <p:nvPr/>
        </p:nvSpPr>
        <p:spPr>
          <a:xfrm rot="-10800000">
            <a:off x="14705440" y="-1389339"/>
            <a:ext cx="3352965" cy="2840876"/>
          </a:xfrm>
          <a:custGeom>
            <a:avLst/>
            <a:gdLst/>
            <a:ahLst/>
            <a:cxnLst/>
            <a:rect l="l" t="t" r="r" b="b"/>
            <a:pathLst>
              <a:path w="3352965" h="2840876">
                <a:moveTo>
                  <a:pt x="0" y="0"/>
                </a:moveTo>
                <a:lnTo>
                  <a:pt x="3352965" y="0"/>
                </a:lnTo>
                <a:lnTo>
                  <a:pt x="3352965" y="2840876"/>
                </a:lnTo>
                <a:lnTo>
                  <a:pt x="0" y="28408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310496" y="8842342"/>
            <a:ext cx="3352965" cy="2840876"/>
          </a:xfrm>
          <a:custGeom>
            <a:avLst/>
            <a:gdLst/>
            <a:ahLst/>
            <a:cxnLst/>
            <a:rect l="l" t="t" r="r" b="b"/>
            <a:pathLst>
              <a:path w="3352965" h="2840876">
                <a:moveTo>
                  <a:pt x="0" y="0"/>
                </a:moveTo>
                <a:lnTo>
                  <a:pt x="3352965" y="0"/>
                </a:lnTo>
                <a:lnTo>
                  <a:pt x="3352965" y="2840876"/>
                </a:lnTo>
                <a:lnTo>
                  <a:pt x="0" y="28408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0609179" y="9850018"/>
            <a:ext cx="1172978" cy="1172978"/>
            <a:chOff x="0" y="0"/>
            <a:chExt cx="1563971" cy="1563971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1563971" cy="1563971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1"/>
                  </a:lnSpc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167370" y="167370"/>
              <a:ext cx="1229231" cy="1229231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1"/>
                  </a:lnSpc>
                </a:pPr>
                <a:endParaRPr/>
              </a:p>
            </p:txBody>
          </p:sp>
        </p:grpSp>
      </p:grpSp>
      <p:grpSp>
        <p:nvGrpSpPr>
          <p:cNvPr id="23" name="Group 23"/>
          <p:cNvGrpSpPr/>
          <p:nvPr/>
        </p:nvGrpSpPr>
        <p:grpSpPr>
          <a:xfrm>
            <a:off x="6237930" y="-571110"/>
            <a:ext cx="1142219" cy="1142219"/>
            <a:chOff x="0" y="0"/>
            <a:chExt cx="1522959" cy="1522959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1522959" cy="1522959"/>
              <a:chOff x="0" y="0"/>
              <a:chExt cx="812800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8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162981" y="162981"/>
              <a:ext cx="1196997" cy="1196997"/>
              <a:chOff x="0" y="0"/>
              <a:chExt cx="812800" cy="8128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8"/>
                  </a:lnSpc>
                </a:pPr>
                <a:endParaRPr/>
              </a:p>
            </p:txBody>
          </p:sp>
        </p:grpSp>
      </p:grpSp>
      <p:sp>
        <p:nvSpPr>
          <p:cNvPr id="30" name="Freeform 30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310496" y="4811502"/>
            <a:ext cx="8292504" cy="409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250"/>
              </a:lnSpc>
              <a:buFont typeface="Arial"/>
              <a:buChar char="•"/>
            </a:pPr>
            <a:r>
              <a:rPr lang="en-US" sz="2500">
                <a:solidFill>
                  <a:srgbClr val="433831"/>
                </a:solidFill>
                <a:latin typeface="Alegreya Medium"/>
              </a:rPr>
              <a:t>By leveraging data analytics, movie directors can increase their chances of success by making informed decisions based on key insights from the analysis.</a:t>
            </a:r>
          </a:p>
          <a:p>
            <a:pPr>
              <a:lnSpc>
                <a:spcPts val="3250"/>
              </a:lnSpc>
            </a:pPr>
            <a:endParaRPr lang="en-US" sz="2500">
              <a:solidFill>
                <a:srgbClr val="433831"/>
              </a:solidFill>
              <a:latin typeface="Alegreya Medium"/>
            </a:endParaRPr>
          </a:p>
          <a:p>
            <a:pPr>
              <a:lnSpc>
                <a:spcPts val="3250"/>
              </a:lnSpc>
            </a:pPr>
            <a:endParaRPr lang="en-US" sz="2500">
              <a:solidFill>
                <a:srgbClr val="433831"/>
              </a:solidFill>
              <a:latin typeface="Alegreya Medium"/>
            </a:endParaRPr>
          </a:p>
          <a:p>
            <a:pPr marL="539751" lvl="1" indent="-269876">
              <a:lnSpc>
                <a:spcPts val="3250"/>
              </a:lnSpc>
              <a:buFont typeface="Arial"/>
              <a:buChar char="•"/>
            </a:pPr>
            <a:r>
              <a:rPr lang="en-US" sz="2500">
                <a:solidFill>
                  <a:srgbClr val="433831"/>
                </a:solidFill>
                <a:latin typeface="Alegreya Medium"/>
              </a:rPr>
              <a:t>Future improvements include expanding the dataset, incorporate additional variables and AI movie scipt generator.</a:t>
            </a:r>
          </a:p>
          <a:p>
            <a:pPr>
              <a:lnSpc>
                <a:spcPts val="3250"/>
              </a:lnSpc>
            </a:pPr>
            <a:endParaRPr lang="en-US" sz="2500">
              <a:solidFill>
                <a:srgbClr val="433831"/>
              </a:solidFill>
              <a:latin typeface="Alegreya Medium"/>
            </a:endParaRPr>
          </a:p>
          <a:p>
            <a:pPr>
              <a:lnSpc>
                <a:spcPts val="3250"/>
              </a:lnSpc>
            </a:pPr>
            <a:endParaRPr lang="en-US" sz="2500">
              <a:solidFill>
                <a:srgbClr val="433831"/>
              </a:solidFill>
              <a:latin typeface="Alegreya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26857" y="5873999"/>
            <a:ext cx="10034287" cy="2032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97"/>
              </a:lnSpc>
              <a:spcBef>
                <a:spcPct val="0"/>
              </a:spcBef>
            </a:pPr>
            <a:r>
              <a:rPr lang="en-US" sz="10712">
                <a:solidFill>
                  <a:srgbClr val="433831"/>
                </a:solidFill>
                <a:latin typeface="Alegreya Sans SC Black Bold"/>
              </a:rPr>
              <a:t>THE END</a:t>
            </a:r>
          </a:p>
        </p:txBody>
      </p:sp>
      <p:sp>
        <p:nvSpPr>
          <p:cNvPr id="3" name="Freeform 3"/>
          <p:cNvSpPr/>
          <p:nvPr/>
        </p:nvSpPr>
        <p:spPr>
          <a:xfrm>
            <a:off x="5911471" y="7878338"/>
            <a:ext cx="6465058" cy="928617"/>
          </a:xfrm>
          <a:custGeom>
            <a:avLst/>
            <a:gdLst/>
            <a:ahLst/>
            <a:cxnLst/>
            <a:rect l="l" t="t" r="r" b="b"/>
            <a:pathLst>
              <a:path w="6465058" h="928617">
                <a:moveTo>
                  <a:pt x="0" y="0"/>
                </a:moveTo>
                <a:lnTo>
                  <a:pt x="6465058" y="0"/>
                </a:lnTo>
                <a:lnTo>
                  <a:pt x="6465058" y="928617"/>
                </a:lnTo>
                <a:lnTo>
                  <a:pt x="0" y="9286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41218" y="8965596"/>
            <a:ext cx="3352965" cy="2840876"/>
          </a:xfrm>
          <a:custGeom>
            <a:avLst/>
            <a:gdLst/>
            <a:ahLst/>
            <a:cxnLst/>
            <a:rect l="l" t="t" r="r" b="b"/>
            <a:pathLst>
              <a:path w="3352965" h="2840876">
                <a:moveTo>
                  <a:pt x="0" y="0"/>
                </a:moveTo>
                <a:lnTo>
                  <a:pt x="3352965" y="0"/>
                </a:lnTo>
                <a:lnTo>
                  <a:pt x="3352965" y="2840876"/>
                </a:lnTo>
                <a:lnTo>
                  <a:pt x="0" y="28408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4161143" y="-1503017"/>
            <a:ext cx="3352965" cy="2840876"/>
          </a:xfrm>
          <a:custGeom>
            <a:avLst/>
            <a:gdLst/>
            <a:ahLst/>
            <a:cxnLst/>
            <a:rect l="l" t="t" r="r" b="b"/>
            <a:pathLst>
              <a:path w="3352965" h="2840876">
                <a:moveTo>
                  <a:pt x="0" y="0"/>
                </a:moveTo>
                <a:lnTo>
                  <a:pt x="3352965" y="0"/>
                </a:lnTo>
                <a:lnTo>
                  <a:pt x="3352965" y="2840876"/>
                </a:lnTo>
                <a:lnTo>
                  <a:pt x="0" y="28408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649553">
            <a:off x="15474139" y="2470102"/>
            <a:ext cx="1562518" cy="1289788"/>
          </a:xfrm>
          <a:custGeom>
            <a:avLst/>
            <a:gdLst/>
            <a:ahLst/>
            <a:cxnLst/>
            <a:rect l="l" t="t" r="r" b="b"/>
            <a:pathLst>
              <a:path w="1562518" h="1289788">
                <a:moveTo>
                  <a:pt x="0" y="0"/>
                </a:moveTo>
                <a:lnTo>
                  <a:pt x="1562518" y="0"/>
                </a:lnTo>
                <a:lnTo>
                  <a:pt x="1562518" y="1289788"/>
                </a:lnTo>
                <a:lnTo>
                  <a:pt x="0" y="12897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4544244" y="7545264"/>
            <a:ext cx="458160" cy="436499"/>
            <a:chOff x="0" y="0"/>
            <a:chExt cx="1772920" cy="1689100"/>
          </a:xfrm>
        </p:grpSpPr>
        <p:sp>
          <p:nvSpPr>
            <p:cNvPr id="10" name="Freeform 10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FADDC2"/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2676135" y="5658866"/>
            <a:ext cx="261444" cy="249084"/>
            <a:chOff x="0" y="0"/>
            <a:chExt cx="1772920" cy="1689100"/>
          </a:xfrm>
        </p:grpSpPr>
        <p:sp>
          <p:nvSpPr>
            <p:cNvPr id="12" name="Freeform 12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745E4D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3663461" y="3237660"/>
            <a:ext cx="261444" cy="249084"/>
            <a:chOff x="0" y="0"/>
            <a:chExt cx="1772920" cy="1689100"/>
          </a:xfrm>
        </p:grpSpPr>
        <p:sp>
          <p:nvSpPr>
            <p:cNvPr id="14" name="Freeform 14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745E4D"/>
            </a:solid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656264" y="2865912"/>
            <a:ext cx="261444" cy="249084"/>
            <a:chOff x="0" y="0"/>
            <a:chExt cx="1772920" cy="1689100"/>
          </a:xfrm>
        </p:grpSpPr>
        <p:sp>
          <p:nvSpPr>
            <p:cNvPr id="16" name="Freeform 16"/>
            <p:cNvSpPr/>
            <p:nvPr/>
          </p:nvSpPr>
          <p:spPr>
            <a:xfrm>
              <a:off x="-8890" y="-5080"/>
              <a:ext cx="1789430" cy="1701800"/>
            </a:xfrm>
            <a:custGeom>
              <a:avLst/>
              <a:gdLst/>
              <a:ahLst/>
              <a:cxnLst/>
              <a:rect l="l" t="t" r="r" b="b"/>
              <a:pathLst>
                <a:path w="1789430" h="1701800">
                  <a:moveTo>
                    <a:pt x="922020" y="21590"/>
                  </a:moveTo>
                  <a:lnTo>
                    <a:pt x="1172210" y="529590"/>
                  </a:lnTo>
                  <a:cubicBezTo>
                    <a:pt x="1176020" y="538480"/>
                    <a:pt x="1184910" y="544830"/>
                    <a:pt x="1195070" y="546100"/>
                  </a:cubicBezTo>
                  <a:lnTo>
                    <a:pt x="1755140" y="627380"/>
                  </a:lnTo>
                  <a:cubicBezTo>
                    <a:pt x="1779270" y="631190"/>
                    <a:pt x="1789430" y="661670"/>
                    <a:pt x="1771650" y="678180"/>
                  </a:cubicBezTo>
                  <a:lnTo>
                    <a:pt x="1366520" y="1073150"/>
                  </a:lnTo>
                  <a:cubicBezTo>
                    <a:pt x="1358900" y="1079500"/>
                    <a:pt x="1356360" y="1089660"/>
                    <a:pt x="1357630" y="1099820"/>
                  </a:cubicBezTo>
                  <a:lnTo>
                    <a:pt x="1452880" y="1658620"/>
                  </a:lnTo>
                  <a:cubicBezTo>
                    <a:pt x="1456690" y="1682750"/>
                    <a:pt x="1431290" y="1701800"/>
                    <a:pt x="1409700" y="1690370"/>
                  </a:cubicBezTo>
                  <a:lnTo>
                    <a:pt x="908050" y="1426210"/>
                  </a:lnTo>
                  <a:cubicBezTo>
                    <a:pt x="899160" y="1421130"/>
                    <a:pt x="889000" y="1421130"/>
                    <a:pt x="880110" y="1426210"/>
                  </a:cubicBezTo>
                  <a:lnTo>
                    <a:pt x="378460" y="1690370"/>
                  </a:lnTo>
                  <a:cubicBezTo>
                    <a:pt x="356870" y="1701800"/>
                    <a:pt x="331470" y="1682750"/>
                    <a:pt x="335280" y="1658620"/>
                  </a:cubicBezTo>
                  <a:lnTo>
                    <a:pt x="430530" y="1099820"/>
                  </a:lnTo>
                  <a:cubicBezTo>
                    <a:pt x="431800" y="1089660"/>
                    <a:pt x="429260" y="1080770"/>
                    <a:pt x="421640" y="1073150"/>
                  </a:cubicBezTo>
                  <a:lnTo>
                    <a:pt x="17780" y="678180"/>
                  </a:lnTo>
                  <a:cubicBezTo>
                    <a:pt x="0" y="660400"/>
                    <a:pt x="10160" y="631190"/>
                    <a:pt x="34290" y="627380"/>
                  </a:cubicBezTo>
                  <a:lnTo>
                    <a:pt x="594360" y="546100"/>
                  </a:lnTo>
                  <a:cubicBezTo>
                    <a:pt x="604520" y="544830"/>
                    <a:pt x="612140" y="538480"/>
                    <a:pt x="617220" y="529590"/>
                  </a:cubicBezTo>
                  <a:lnTo>
                    <a:pt x="867410" y="21590"/>
                  </a:lnTo>
                  <a:cubicBezTo>
                    <a:pt x="878840" y="0"/>
                    <a:pt x="910590" y="0"/>
                    <a:pt x="922020" y="21590"/>
                  </a:cubicBezTo>
                  <a:close/>
                </a:path>
              </a:pathLst>
            </a:custGeom>
            <a:solidFill>
              <a:srgbClr val="A17A60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-533592" y="4726612"/>
            <a:ext cx="1067183" cy="1067183"/>
            <a:chOff x="0" y="0"/>
            <a:chExt cx="1422911" cy="1422911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1422911" cy="1422911"/>
              <a:chOff x="0" y="0"/>
              <a:chExt cx="8128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5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152274" y="152274"/>
              <a:ext cx="1118362" cy="1118362"/>
              <a:chOff x="0" y="0"/>
              <a:chExt cx="812800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5"/>
                  </a:lnSpc>
                </a:pPr>
                <a:endParaRPr/>
              </a:p>
            </p:txBody>
          </p:sp>
        </p:grpSp>
      </p:grpSp>
      <p:grpSp>
        <p:nvGrpSpPr>
          <p:cNvPr id="24" name="Group 24"/>
          <p:cNvGrpSpPr/>
          <p:nvPr/>
        </p:nvGrpSpPr>
        <p:grpSpPr>
          <a:xfrm>
            <a:off x="10609179" y="9850018"/>
            <a:ext cx="1172978" cy="1172978"/>
            <a:chOff x="0" y="0"/>
            <a:chExt cx="1563971" cy="1563971"/>
          </a:xfrm>
        </p:grpSpPr>
        <p:grpSp>
          <p:nvGrpSpPr>
            <p:cNvPr id="25" name="Group 25"/>
            <p:cNvGrpSpPr/>
            <p:nvPr/>
          </p:nvGrpSpPr>
          <p:grpSpPr>
            <a:xfrm>
              <a:off x="0" y="0"/>
              <a:ext cx="1563971" cy="1563971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1"/>
                  </a:lnSpc>
                </a:pPr>
                <a:endParaRPr/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>
              <a:off x="167370" y="167370"/>
              <a:ext cx="1229231" cy="1229231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1"/>
                  </a:lnSpc>
                </a:pPr>
                <a:endParaRPr/>
              </a:p>
            </p:txBody>
          </p:sp>
        </p:grpSp>
      </p:grpSp>
      <p:grpSp>
        <p:nvGrpSpPr>
          <p:cNvPr id="31" name="Group 31"/>
          <p:cNvGrpSpPr/>
          <p:nvPr/>
        </p:nvGrpSpPr>
        <p:grpSpPr>
          <a:xfrm>
            <a:off x="10038069" y="-528883"/>
            <a:ext cx="1142219" cy="1142219"/>
            <a:chOff x="0" y="0"/>
            <a:chExt cx="1522959" cy="1522959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1522959" cy="1522959"/>
              <a:chOff x="0" y="0"/>
              <a:chExt cx="812800" cy="812800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8"/>
                  </a:lnSpc>
                </a:pPr>
                <a:endParaRPr/>
              </a:p>
            </p:txBody>
          </p:sp>
        </p:grpSp>
        <p:grpSp>
          <p:nvGrpSpPr>
            <p:cNvPr id="35" name="Group 35"/>
            <p:cNvGrpSpPr/>
            <p:nvPr/>
          </p:nvGrpSpPr>
          <p:grpSpPr>
            <a:xfrm>
              <a:off x="162981" y="162981"/>
              <a:ext cx="1196997" cy="1196997"/>
              <a:chOff x="0" y="0"/>
              <a:chExt cx="812800" cy="8128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8"/>
                  </a:lnSpc>
                </a:pPr>
                <a:endParaRPr/>
              </a:p>
            </p:txBody>
          </p:sp>
        </p:grpSp>
      </p:grpSp>
      <p:grpSp>
        <p:nvGrpSpPr>
          <p:cNvPr id="38" name="Group 38"/>
          <p:cNvGrpSpPr/>
          <p:nvPr/>
        </p:nvGrpSpPr>
        <p:grpSpPr>
          <a:xfrm>
            <a:off x="5150404" y="1941313"/>
            <a:ext cx="595772" cy="595772"/>
            <a:chOff x="0" y="0"/>
            <a:chExt cx="794363" cy="794363"/>
          </a:xfrm>
        </p:grpSpPr>
        <p:grpSp>
          <p:nvGrpSpPr>
            <p:cNvPr id="39" name="Group 39"/>
            <p:cNvGrpSpPr/>
            <p:nvPr/>
          </p:nvGrpSpPr>
          <p:grpSpPr>
            <a:xfrm>
              <a:off x="0" y="0"/>
              <a:ext cx="794363" cy="794363"/>
              <a:chOff x="0" y="0"/>
              <a:chExt cx="812800" cy="8128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A17A60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610"/>
                  </a:lnSpc>
                </a:pPr>
                <a:endParaRPr/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>
              <a:off x="85010" y="85010"/>
              <a:ext cx="624344" cy="624344"/>
              <a:chOff x="0" y="0"/>
              <a:chExt cx="812800" cy="812800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8F7F4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610"/>
                  </a:lnSpc>
                </a:pPr>
                <a:endParaRPr/>
              </a:p>
            </p:txBody>
          </p:sp>
        </p:grpSp>
      </p:grpSp>
      <p:sp>
        <p:nvSpPr>
          <p:cNvPr id="45" name="Freeform 45"/>
          <p:cNvSpPr/>
          <p:nvPr/>
        </p:nvSpPr>
        <p:spPr>
          <a:xfrm rot="-1379632">
            <a:off x="2256363" y="7157522"/>
            <a:ext cx="1537820" cy="1185124"/>
          </a:xfrm>
          <a:custGeom>
            <a:avLst/>
            <a:gdLst/>
            <a:ahLst/>
            <a:cxnLst/>
            <a:rect l="l" t="t" r="r" b="b"/>
            <a:pathLst>
              <a:path w="1537820" h="1185124">
                <a:moveTo>
                  <a:pt x="0" y="0"/>
                </a:moveTo>
                <a:lnTo>
                  <a:pt x="1537820" y="0"/>
                </a:lnTo>
                <a:lnTo>
                  <a:pt x="1537820" y="1185124"/>
                </a:lnTo>
                <a:lnTo>
                  <a:pt x="0" y="118512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46D3B07-B957-AEAF-4763-8ED9FDFC634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44975" y="1480045"/>
            <a:ext cx="4198049" cy="468477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592871"/>
            <a:ext cx="5569328" cy="1044249"/>
          </a:xfrm>
          <a:custGeom>
            <a:avLst/>
            <a:gdLst/>
            <a:ahLst/>
            <a:cxnLst/>
            <a:rect l="l" t="t" r="r" b="b"/>
            <a:pathLst>
              <a:path w="5569328" h="1044249">
                <a:moveTo>
                  <a:pt x="0" y="0"/>
                </a:moveTo>
                <a:lnTo>
                  <a:pt x="5569328" y="0"/>
                </a:lnTo>
                <a:lnTo>
                  <a:pt x="5569328" y="1044249"/>
                </a:lnTo>
                <a:lnTo>
                  <a:pt x="0" y="10442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848839" y="1028700"/>
            <a:ext cx="7976856" cy="8215863"/>
          </a:xfrm>
          <a:custGeom>
            <a:avLst/>
            <a:gdLst/>
            <a:ahLst/>
            <a:cxnLst/>
            <a:rect l="l" t="t" r="r" b="b"/>
            <a:pathLst>
              <a:path w="7976856" h="8215863">
                <a:moveTo>
                  <a:pt x="0" y="0"/>
                </a:moveTo>
                <a:lnTo>
                  <a:pt x="7976856" y="0"/>
                </a:lnTo>
                <a:lnTo>
                  <a:pt x="7976856" y="8215863"/>
                </a:lnTo>
                <a:lnTo>
                  <a:pt x="0" y="82158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966012" y="2869968"/>
            <a:ext cx="3453055" cy="558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2"/>
              </a:lnSpc>
            </a:pPr>
            <a:r>
              <a:rPr lang="en-US" sz="4200">
                <a:solidFill>
                  <a:srgbClr val="433831"/>
                </a:solidFill>
                <a:latin typeface="Alegreya Medium Bold"/>
              </a:rPr>
              <a:t>Content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099365" y="5821996"/>
            <a:ext cx="7035701" cy="2864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4402" lvl="1" indent="-412201">
              <a:lnSpc>
                <a:spcPts val="5727"/>
              </a:lnSpc>
              <a:buFont typeface="Arial"/>
              <a:buChar char="•"/>
            </a:pPr>
            <a:r>
              <a:rPr lang="en-US" sz="3818">
                <a:solidFill>
                  <a:srgbClr val="433831"/>
                </a:solidFill>
                <a:latin typeface="Alegreya Medium"/>
              </a:rPr>
              <a:t> Introduction</a:t>
            </a:r>
          </a:p>
          <a:p>
            <a:pPr marL="824402" lvl="1" indent="-412201">
              <a:lnSpc>
                <a:spcPts val="5727"/>
              </a:lnSpc>
              <a:buFont typeface="Arial"/>
              <a:buChar char="•"/>
            </a:pPr>
            <a:r>
              <a:rPr lang="en-US" sz="3818">
                <a:solidFill>
                  <a:srgbClr val="433831"/>
                </a:solidFill>
                <a:latin typeface="Alegreya Medium"/>
              </a:rPr>
              <a:t> Technical Developments</a:t>
            </a:r>
          </a:p>
          <a:p>
            <a:pPr marL="824402" lvl="1" indent="-412201">
              <a:lnSpc>
                <a:spcPts val="5727"/>
              </a:lnSpc>
              <a:buFont typeface="Arial"/>
              <a:buChar char="•"/>
            </a:pPr>
            <a:r>
              <a:rPr lang="en-US" sz="3818">
                <a:solidFill>
                  <a:srgbClr val="433831"/>
                </a:solidFill>
                <a:latin typeface="Alegreya Medium"/>
              </a:rPr>
              <a:t> Product Showcase</a:t>
            </a:r>
          </a:p>
          <a:p>
            <a:pPr marL="824402" lvl="1" indent="-412201" algn="l">
              <a:lnSpc>
                <a:spcPts val="5727"/>
              </a:lnSpc>
              <a:buFont typeface="Arial"/>
              <a:buChar char="•"/>
            </a:pPr>
            <a:r>
              <a:rPr lang="en-US" sz="3818">
                <a:solidFill>
                  <a:srgbClr val="433831"/>
                </a:solidFill>
                <a:latin typeface="Alegreya Medium"/>
              </a:rPr>
              <a:t> Conclusions</a:t>
            </a:r>
          </a:p>
        </p:txBody>
      </p:sp>
      <p:sp>
        <p:nvSpPr>
          <p:cNvPr id="6" name="Freeform 6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7819" y="1830022"/>
            <a:ext cx="6339303" cy="1188619"/>
          </a:xfrm>
          <a:custGeom>
            <a:avLst/>
            <a:gdLst/>
            <a:ahLst/>
            <a:cxnLst/>
            <a:rect l="l" t="t" r="r" b="b"/>
            <a:pathLst>
              <a:path w="6339303" h="1188619">
                <a:moveTo>
                  <a:pt x="0" y="0"/>
                </a:moveTo>
                <a:lnTo>
                  <a:pt x="6339303" y="0"/>
                </a:lnTo>
                <a:lnTo>
                  <a:pt x="6339303" y="1188619"/>
                </a:lnTo>
                <a:lnTo>
                  <a:pt x="0" y="11886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50703" y="2193969"/>
            <a:ext cx="5972183" cy="511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5"/>
              </a:lnSpc>
            </a:pPr>
            <a:r>
              <a:rPr lang="en-US" sz="3816">
                <a:solidFill>
                  <a:srgbClr val="5B4F47"/>
                </a:solidFill>
                <a:latin typeface="Alegreya Medium Bold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45978" y="3445146"/>
            <a:ext cx="8235905" cy="5756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>
              <a:lnSpc>
                <a:spcPts val="4050"/>
              </a:lnSpc>
              <a:buFont typeface="Arial"/>
              <a:buChar char="•"/>
            </a:pPr>
            <a:r>
              <a:rPr lang="en-US" sz="2700" dirty="0">
                <a:solidFill>
                  <a:srgbClr val="5B4F47"/>
                </a:solidFill>
                <a:latin typeface="Alegreya Medium"/>
              </a:rPr>
              <a:t>The movie industry is a multi-million dollar industry and a key form of entertainment.</a:t>
            </a:r>
          </a:p>
          <a:p>
            <a:pPr>
              <a:lnSpc>
                <a:spcPts val="4050"/>
              </a:lnSpc>
            </a:pPr>
            <a:endParaRPr lang="en-US" sz="2700" dirty="0">
              <a:solidFill>
                <a:srgbClr val="5B4F47"/>
              </a:solidFill>
              <a:latin typeface="Alegreya Medium"/>
            </a:endParaRPr>
          </a:p>
          <a:p>
            <a:pPr marL="582930" lvl="1" indent="-291465">
              <a:lnSpc>
                <a:spcPts val="4050"/>
              </a:lnSpc>
              <a:buFont typeface="Arial"/>
              <a:buChar char="•"/>
            </a:pPr>
            <a:r>
              <a:rPr lang="en-US" sz="2700" dirty="0">
                <a:solidFill>
                  <a:srgbClr val="5B4F47"/>
                </a:solidFill>
                <a:latin typeface="Alegreya Medium"/>
              </a:rPr>
              <a:t>For movie directors, the decision of whether to adapt a book or create an original screenplay is crucial and can greatly impact a movie's success.</a:t>
            </a:r>
          </a:p>
          <a:p>
            <a:pPr>
              <a:lnSpc>
                <a:spcPts val="4050"/>
              </a:lnSpc>
            </a:pPr>
            <a:endParaRPr lang="en-US" sz="2700" dirty="0">
              <a:solidFill>
                <a:srgbClr val="5B4F47"/>
              </a:solidFill>
              <a:latin typeface="Alegreya Medium"/>
            </a:endParaRPr>
          </a:p>
          <a:p>
            <a:pPr marL="291465" lvl="1" algn="l">
              <a:lnSpc>
                <a:spcPts val="4050"/>
              </a:lnSpc>
            </a:pPr>
            <a:r>
              <a:rPr lang="en-US" sz="2700" b="1" dirty="0">
                <a:solidFill>
                  <a:srgbClr val="5B4F47"/>
                </a:solidFill>
                <a:latin typeface="Alegreya Medium"/>
              </a:rPr>
              <a:t>GOAL: </a:t>
            </a:r>
            <a:r>
              <a:rPr lang="en-US" sz="2700" dirty="0">
                <a:solidFill>
                  <a:srgbClr val="5B4F47"/>
                </a:solidFill>
                <a:latin typeface="Alegreya Medium"/>
              </a:rPr>
              <a:t>Understand the differences between book adaptations and original screenplay to help directors to make informed decisions that maximize the chances of creating successful movies.</a:t>
            </a:r>
          </a:p>
        </p:txBody>
      </p:sp>
      <p:grpSp>
        <p:nvGrpSpPr>
          <p:cNvPr id="5" name="Group 5"/>
          <p:cNvGrpSpPr/>
          <p:nvPr/>
        </p:nvGrpSpPr>
        <p:grpSpPr>
          <a:xfrm rot="-309947">
            <a:off x="9651006" y="1144163"/>
            <a:ext cx="5629656" cy="5168680"/>
            <a:chOff x="0" y="0"/>
            <a:chExt cx="1737657" cy="159537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7657" cy="1595371"/>
            </a:xfrm>
            <a:custGeom>
              <a:avLst/>
              <a:gdLst/>
              <a:ahLst/>
              <a:cxnLst/>
              <a:rect l="l" t="t" r="r" b="b"/>
              <a:pathLst>
                <a:path w="1737657" h="1595371">
                  <a:moveTo>
                    <a:pt x="0" y="0"/>
                  </a:moveTo>
                  <a:lnTo>
                    <a:pt x="1737657" y="0"/>
                  </a:lnTo>
                  <a:lnTo>
                    <a:pt x="1737657" y="1595371"/>
                  </a:lnTo>
                  <a:lnTo>
                    <a:pt x="0" y="1595371"/>
                  </a:lnTo>
                  <a:close/>
                </a:path>
              </a:pathLst>
            </a:custGeom>
            <a:solidFill>
              <a:srgbClr val="BD947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309947">
            <a:off x="9846076" y="1370158"/>
            <a:ext cx="5155977" cy="4302375"/>
            <a:chOff x="0" y="0"/>
            <a:chExt cx="6874636" cy="573650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/>
            <a:srcRect l="10078" r="10078"/>
            <a:stretch>
              <a:fillRect/>
            </a:stretch>
          </p:blipFill>
          <p:spPr>
            <a:xfrm>
              <a:off x="0" y="0"/>
              <a:ext cx="6874636" cy="5736500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454389">
            <a:off x="11397915" y="4935935"/>
            <a:ext cx="5188182" cy="4763354"/>
            <a:chOff x="0" y="0"/>
            <a:chExt cx="1737657" cy="159537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37657" cy="1595371"/>
            </a:xfrm>
            <a:custGeom>
              <a:avLst/>
              <a:gdLst/>
              <a:ahLst/>
              <a:cxnLst/>
              <a:rect l="l" t="t" r="r" b="b"/>
              <a:pathLst>
                <a:path w="1737657" h="1595371">
                  <a:moveTo>
                    <a:pt x="0" y="0"/>
                  </a:moveTo>
                  <a:lnTo>
                    <a:pt x="1737657" y="0"/>
                  </a:lnTo>
                  <a:lnTo>
                    <a:pt x="1737657" y="1595371"/>
                  </a:lnTo>
                  <a:lnTo>
                    <a:pt x="0" y="1595371"/>
                  </a:lnTo>
                  <a:close/>
                </a:path>
              </a:pathLst>
            </a:custGeom>
            <a:solidFill>
              <a:srgbClr val="BD9479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454389">
            <a:off x="11616181" y="5227965"/>
            <a:ext cx="4751648" cy="3964985"/>
            <a:chOff x="0" y="0"/>
            <a:chExt cx="6335531" cy="528664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 l="16294" r="16294"/>
            <a:stretch>
              <a:fillRect/>
            </a:stretch>
          </p:blipFill>
          <p:spPr>
            <a:xfrm>
              <a:off x="0" y="0"/>
              <a:ext cx="6335531" cy="5286647"/>
            </a:xfrm>
            <a:prstGeom prst="rect">
              <a:avLst/>
            </a:prstGeom>
          </p:spPr>
        </p:pic>
      </p:grpSp>
      <p:sp>
        <p:nvSpPr>
          <p:cNvPr id="15" name="Freeform 15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3076" y="1993278"/>
            <a:ext cx="5569328" cy="1044249"/>
          </a:xfrm>
          <a:custGeom>
            <a:avLst/>
            <a:gdLst/>
            <a:ahLst/>
            <a:cxnLst/>
            <a:rect l="l" t="t" r="r" b="b"/>
            <a:pathLst>
              <a:path w="5569328" h="1044249">
                <a:moveTo>
                  <a:pt x="0" y="0"/>
                </a:moveTo>
                <a:lnTo>
                  <a:pt x="5569328" y="0"/>
                </a:lnTo>
                <a:lnTo>
                  <a:pt x="5569328" y="1044250"/>
                </a:lnTo>
                <a:lnTo>
                  <a:pt x="0" y="10442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60388" y="2270375"/>
            <a:ext cx="3453055" cy="558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2"/>
              </a:lnSpc>
            </a:pPr>
            <a:r>
              <a:rPr lang="en-US" sz="4200">
                <a:solidFill>
                  <a:srgbClr val="433831"/>
                </a:solidFill>
                <a:latin typeface="Alegreya Medium Bold"/>
              </a:rPr>
              <a:t>Key Questions</a:t>
            </a:r>
          </a:p>
        </p:txBody>
      </p:sp>
      <p:grpSp>
        <p:nvGrpSpPr>
          <p:cNvPr id="4" name="Group 4"/>
          <p:cNvGrpSpPr/>
          <p:nvPr/>
        </p:nvGrpSpPr>
        <p:grpSpPr>
          <a:xfrm rot="-309947">
            <a:off x="9460506" y="1040086"/>
            <a:ext cx="5629656" cy="5168680"/>
            <a:chOff x="0" y="0"/>
            <a:chExt cx="1737657" cy="15953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37657" cy="1595371"/>
            </a:xfrm>
            <a:custGeom>
              <a:avLst/>
              <a:gdLst/>
              <a:ahLst/>
              <a:cxnLst/>
              <a:rect l="l" t="t" r="r" b="b"/>
              <a:pathLst>
                <a:path w="1737657" h="1595371">
                  <a:moveTo>
                    <a:pt x="0" y="0"/>
                  </a:moveTo>
                  <a:lnTo>
                    <a:pt x="1737657" y="0"/>
                  </a:lnTo>
                  <a:lnTo>
                    <a:pt x="1737657" y="1595371"/>
                  </a:lnTo>
                  <a:lnTo>
                    <a:pt x="0" y="1595371"/>
                  </a:lnTo>
                  <a:close/>
                </a:path>
              </a:pathLst>
            </a:custGeom>
            <a:solidFill>
              <a:srgbClr val="A17A6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309947">
            <a:off x="9655576" y="1266082"/>
            <a:ext cx="5155977" cy="4302375"/>
            <a:chOff x="0" y="0"/>
            <a:chExt cx="6874636" cy="57365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/>
            <a:srcRect t="22202" b="22202"/>
            <a:stretch>
              <a:fillRect/>
            </a:stretch>
          </p:blipFill>
          <p:spPr>
            <a:xfrm>
              <a:off x="0" y="0"/>
              <a:ext cx="6874636" cy="5736500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 rot="454389">
            <a:off x="11207415" y="4831859"/>
            <a:ext cx="5188182" cy="4763354"/>
            <a:chOff x="0" y="0"/>
            <a:chExt cx="1737657" cy="159537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37657" cy="1595371"/>
            </a:xfrm>
            <a:custGeom>
              <a:avLst/>
              <a:gdLst/>
              <a:ahLst/>
              <a:cxnLst/>
              <a:rect l="l" t="t" r="r" b="b"/>
              <a:pathLst>
                <a:path w="1737657" h="1595371">
                  <a:moveTo>
                    <a:pt x="0" y="0"/>
                  </a:moveTo>
                  <a:lnTo>
                    <a:pt x="1737657" y="0"/>
                  </a:lnTo>
                  <a:lnTo>
                    <a:pt x="1737657" y="1595371"/>
                  </a:lnTo>
                  <a:lnTo>
                    <a:pt x="0" y="1595371"/>
                  </a:lnTo>
                  <a:close/>
                </a:path>
              </a:pathLst>
            </a:custGeom>
            <a:solidFill>
              <a:srgbClr val="A17A6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454389">
            <a:off x="11425681" y="5123888"/>
            <a:ext cx="4751648" cy="3964985"/>
            <a:chOff x="0" y="0"/>
            <a:chExt cx="6335531" cy="5286647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/>
            <a:srcRect l="10078" r="10078"/>
            <a:stretch>
              <a:fillRect/>
            </a:stretch>
          </p:blipFill>
          <p:spPr>
            <a:xfrm>
              <a:off x="0" y="0"/>
              <a:ext cx="6335531" cy="5286647"/>
            </a:xfrm>
            <a:prstGeom prst="rect">
              <a:avLst/>
            </a:prstGeom>
          </p:spPr>
        </p:pic>
      </p:grpSp>
      <p:sp>
        <p:nvSpPr>
          <p:cNvPr id="14" name="Freeform 14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355804" y="3548226"/>
            <a:ext cx="7511971" cy="460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433831"/>
                </a:solidFill>
                <a:latin typeface="Alegreya Medium"/>
              </a:rPr>
              <a:t>Does basing a movie on a book lead to higher </a:t>
            </a:r>
            <a:r>
              <a:rPr lang="en-US" sz="2700">
                <a:solidFill>
                  <a:srgbClr val="433831"/>
                </a:solidFill>
                <a:latin typeface="Alegreya Medium Bold"/>
              </a:rPr>
              <a:t>financial </a:t>
            </a:r>
            <a:r>
              <a:rPr lang="en-US" sz="2700">
                <a:solidFill>
                  <a:srgbClr val="433831"/>
                </a:solidFill>
                <a:latin typeface="Alegreya Medium"/>
              </a:rPr>
              <a:t>success?</a:t>
            </a:r>
          </a:p>
          <a:p>
            <a:pPr>
              <a:lnSpc>
                <a:spcPts val="4050"/>
              </a:lnSpc>
            </a:pPr>
            <a:endParaRPr lang="en-US" sz="2700">
              <a:solidFill>
                <a:srgbClr val="433831"/>
              </a:solidFill>
              <a:latin typeface="Alegreya Medium"/>
            </a:endParaRPr>
          </a:p>
          <a:p>
            <a:pPr marL="582930" lvl="1" indent="-291465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433831"/>
                </a:solidFill>
                <a:latin typeface="Alegreya Medium"/>
              </a:rPr>
              <a:t>Are there differences in </a:t>
            </a:r>
            <a:r>
              <a:rPr lang="en-US" sz="2700">
                <a:solidFill>
                  <a:srgbClr val="433831"/>
                </a:solidFill>
                <a:latin typeface="Alegreya Medium Bold"/>
              </a:rPr>
              <a:t>ratings </a:t>
            </a:r>
            <a:r>
              <a:rPr lang="en-US" sz="2700">
                <a:solidFill>
                  <a:srgbClr val="433831"/>
                </a:solidFill>
                <a:latin typeface="Alegreya Medium"/>
              </a:rPr>
              <a:t>and </a:t>
            </a:r>
            <a:r>
              <a:rPr lang="en-US" sz="2700">
                <a:solidFill>
                  <a:srgbClr val="433831"/>
                </a:solidFill>
                <a:latin typeface="Alegreya Medium Bold"/>
              </a:rPr>
              <a:t>popularity </a:t>
            </a:r>
            <a:r>
              <a:rPr lang="en-US" sz="2700">
                <a:solidFill>
                  <a:srgbClr val="433831"/>
                </a:solidFill>
                <a:latin typeface="Alegreya Medium"/>
              </a:rPr>
              <a:t>between book adaptations and movies with original screenplays?</a:t>
            </a:r>
          </a:p>
          <a:p>
            <a:pPr>
              <a:lnSpc>
                <a:spcPts val="4050"/>
              </a:lnSpc>
            </a:pPr>
            <a:endParaRPr lang="en-US" sz="2700">
              <a:solidFill>
                <a:srgbClr val="433831"/>
              </a:solidFill>
              <a:latin typeface="Alegreya Medium"/>
            </a:endParaRPr>
          </a:p>
          <a:p>
            <a:pPr marL="582930" lvl="1" indent="-291465" algn="l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433831"/>
                </a:solidFill>
                <a:latin typeface="Alegreya Medium"/>
              </a:rPr>
              <a:t>How can </a:t>
            </a:r>
            <a:r>
              <a:rPr lang="en-US" sz="2700">
                <a:solidFill>
                  <a:srgbClr val="433831"/>
                </a:solidFill>
                <a:latin typeface="Alegreya Medium Bold"/>
              </a:rPr>
              <a:t>data analytics</a:t>
            </a:r>
            <a:r>
              <a:rPr lang="en-US" sz="2700">
                <a:solidFill>
                  <a:srgbClr val="433831"/>
                </a:solidFill>
                <a:latin typeface="Alegreya Medium"/>
              </a:rPr>
              <a:t> assist movie directors in making informed decisions?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687492" y="7458819"/>
            <a:ext cx="14962394" cy="1409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5B4F47"/>
                </a:solidFill>
                <a:latin typeface="Alegreya Medium"/>
              </a:rPr>
              <a:t>Built the search URL with each movie name for both dataframes (original screenplay and books).</a:t>
            </a:r>
          </a:p>
          <a:p>
            <a:pPr marL="539751" lvl="1" indent="-269876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5B4F47"/>
                </a:solidFill>
                <a:latin typeface="Alegreya Medium"/>
              </a:rPr>
              <a:t>Get </a:t>
            </a:r>
            <a:r>
              <a:rPr lang="en-US" sz="2500">
                <a:solidFill>
                  <a:srgbClr val="5B4F47"/>
                </a:solidFill>
                <a:latin typeface="Alegreya Medium Bold"/>
              </a:rPr>
              <a:t>Rating 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and </a:t>
            </a:r>
            <a:r>
              <a:rPr lang="en-US" sz="2500">
                <a:solidFill>
                  <a:srgbClr val="5B4F47"/>
                </a:solidFill>
                <a:latin typeface="Alegreya Medium Bold"/>
              </a:rPr>
              <a:t>Votes 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(popularity) for both dataframes.</a:t>
            </a:r>
          </a:p>
          <a:p>
            <a:pPr marL="539751" lvl="1" indent="-269876" algn="l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5B4F47"/>
                </a:solidFill>
                <a:latin typeface="Alegreya Medium"/>
              </a:rPr>
              <a:t>Merge data from both websites to get the 2 final dataframes: original screenplay and books.</a:t>
            </a:r>
          </a:p>
        </p:txBody>
      </p:sp>
      <p:grpSp>
        <p:nvGrpSpPr>
          <p:cNvPr id="5" name="Group 5"/>
          <p:cNvGrpSpPr/>
          <p:nvPr/>
        </p:nvGrpSpPr>
        <p:grpSpPr>
          <a:xfrm rot="-743815">
            <a:off x="13293147" y="3646622"/>
            <a:ext cx="2647868" cy="2093402"/>
            <a:chOff x="0" y="0"/>
            <a:chExt cx="1737657" cy="13737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7657" cy="1373790"/>
            </a:xfrm>
            <a:custGeom>
              <a:avLst/>
              <a:gdLst/>
              <a:ahLst/>
              <a:cxnLst/>
              <a:rect l="l" t="t" r="r" b="b"/>
              <a:pathLst>
                <a:path w="1737657" h="1373790">
                  <a:moveTo>
                    <a:pt x="0" y="0"/>
                  </a:moveTo>
                  <a:lnTo>
                    <a:pt x="1737657" y="0"/>
                  </a:lnTo>
                  <a:lnTo>
                    <a:pt x="1737657" y="1373790"/>
                  </a:lnTo>
                  <a:lnTo>
                    <a:pt x="0" y="137379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743815">
            <a:off x="13444563" y="4504347"/>
            <a:ext cx="2425077" cy="383311"/>
            <a:chOff x="0" y="0"/>
            <a:chExt cx="3233436" cy="511081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/>
            <a:srcRect t="2581" b="2581"/>
            <a:stretch>
              <a:fillRect/>
            </a:stretch>
          </p:blipFill>
          <p:spPr>
            <a:xfrm>
              <a:off x="0" y="0"/>
              <a:ext cx="3233436" cy="511081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847601">
            <a:off x="13558718" y="5779377"/>
            <a:ext cx="2669771" cy="1886999"/>
            <a:chOff x="0" y="0"/>
            <a:chExt cx="1737657" cy="122817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37657" cy="1228179"/>
            </a:xfrm>
            <a:custGeom>
              <a:avLst/>
              <a:gdLst/>
              <a:ahLst/>
              <a:cxnLst/>
              <a:rect l="l" t="t" r="r" b="b"/>
              <a:pathLst>
                <a:path w="1737657" h="1228179">
                  <a:moveTo>
                    <a:pt x="0" y="0"/>
                  </a:moveTo>
                  <a:lnTo>
                    <a:pt x="1737657" y="0"/>
                  </a:lnTo>
                  <a:lnTo>
                    <a:pt x="1737657" y="1228179"/>
                  </a:lnTo>
                  <a:lnTo>
                    <a:pt x="0" y="122817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847601">
            <a:off x="13672997" y="6283601"/>
            <a:ext cx="2445136" cy="967662"/>
            <a:chOff x="0" y="0"/>
            <a:chExt cx="3260182" cy="1290215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 t="10673" b="10673"/>
            <a:stretch>
              <a:fillRect/>
            </a:stretch>
          </p:blipFill>
          <p:spPr>
            <a:xfrm>
              <a:off x="0" y="0"/>
              <a:ext cx="3260182" cy="1290215"/>
            </a:xfrm>
            <a:prstGeom prst="rect">
              <a:avLst/>
            </a:prstGeom>
          </p:spPr>
        </p:pic>
      </p:grpSp>
      <p:sp>
        <p:nvSpPr>
          <p:cNvPr id="15" name="Freeform 15"/>
          <p:cNvSpPr/>
          <p:nvPr/>
        </p:nvSpPr>
        <p:spPr>
          <a:xfrm>
            <a:off x="16032521" y="476620"/>
            <a:ext cx="1451991" cy="1238152"/>
          </a:xfrm>
          <a:custGeom>
            <a:avLst/>
            <a:gdLst/>
            <a:ahLst/>
            <a:cxnLst/>
            <a:rect l="l" t="t" r="r" b="b"/>
            <a:pathLst>
              <a:path w="1451991" h="1238152">
                <a:moveTo>
                  <a:pt x="0" y="0"/>
                </a:moveTo>
                <a:lnTo>
                  <a:pt x="1451991" y="0"/>
                </a:lnTo>
                <a:lnTo>
                  <a:pt x="1451991" y="1238152"/>
                </a:lnTo>
                <a:lnTo>
                  <a:pt x="0" y="12381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4856311" y="1181421"/>
            <a:ext cx="8575378" cy="849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3"/>
              </a:lnSpc>
            </a:pPr>
            <a:r>
              <a:rPr lang="en-US" sz="6399">
                <a:solidFill>
                  <a:srgbClr val="433831"/>
                </a:solidFill>
                <a:latin typeface="Alegreya Medium Bold"/>
              </a:rPr>
              <a:t>Technical Developments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529148" y="2191598"/>
            <a:ext cx="11229704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9"/>
              </a:lnSpc>
            </a:pPr>
            <a:r>
              <a:rPr lang="en-US" sz="3799" spc="-113">
                <a:solidFill>
                  <a:srgbClr val="433831"/>
                </a:solidFill>
                <a:latin typeface="Alegreya Medium Bold"/>
              </a:rPr>
              <a:t>Data Collection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59428" y="3600771"/>
            <a:ext cx="613965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Numbers website - Using </a:t>
            </a:r>
            <a:r>
              <a:rPr lang="en-US" sz="3000" spc="-89">
                <a:solidFill>
                  <a:srgbClr val="433831"/>
                </a:solidFill>
                <a:latin typeface="Alegreya Bold Bold"/>
              </a:rPr>
              <a:t>Selenium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87492" y="4334196"/>
            <a:ext cx="10884708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5B4F47"/>
                </a:solidFill>
                <a:latin typeface="Alegreya Medium"/>
              </a:rPr>
              <a:t>List of the most profitable movies of all time that are </a:t>
            </a:r>
            <a:r>
              <a:rPr lang="en-US" sz="2500">
                <a:solidFill>
                  <a:srgbClr val="5B4F47"/>
                </a:solidFill>
                <a:latin typeface="Alegreya Medium Bold"/>
              </a:rPr>
              <a:t>original screenplay.</a:t>
            </a:r>
          </a:p>
          <a:p>
            <a:pPr marL="539751" lvl="1" indent="-269876" algn="l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5B4F47"/>
                </a:solidFill>
                <a:latin typeface="Alegreya Medium"/>
              </a:rPr>
              <a:t>List of the most profitable movies of all time based on </a:t>
            </a:r>
            <a:r>
              <a:rPr lang="en-US" sz="2500">
                <a:solidFill>
                  <a:srgbClr val="5B4F47"/>
                </a:solidFill>
                <a:latin typeface="Alegreya Medium Bold"/>
              </a:rPr>
              <a:t>books.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59428" y="6725394"/>
            <a:ext cx="613965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IMDB website - Using </a:t>
            </a:r>
            <a:r>
              <a:rPr lang="en-US" sz="3000" spc="-89">
                <a:solidFill>
                  <a:srgbClr val="433831"/>
                </a:solidFill>
                <a:latin typeface="Alegreya Bold Bold"/>
              </a:rPr>
              <a:t>Selenium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101237" y="705698"/>
            <a:ext cx="1629918" cy="1771650"/>
          </a:xfrm>
          <a:custGeom>
            <a:avLst/>
            <a:gdLst/>
            <a:ahLst/>
            <a:cxnLst/>
            <a:rect l="l" t="t" r="r" b="b"/>
            <a:pathLst>
              <a:path w="1629918" h="1771650">
                <a:moveTo>
                  <a:pt x="0" y="0"/>
                </a:moveTo>
                <a:lnTo>
                  <a:pt x="1629918" y="0"/>
                </a:lnTo>
                <a:lnTo>
                  <a:pt x="1629918" y="1771650"/>
                </a:lnTo>
                <a:lnTo>
                  <a:pt x="0" y="17716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56311" y="1181421"/>
            <a:ext cx="8575378" cy="849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3"/>
              </a:lnSpc>
            </a:pPr>
            <a:r>
              <a:rPr lang="en-US" sz="6399">
                <a:solidFill>
                  <a:srgbClr val="433831"/>
                </a:solidFill>
                <a:latin typeface="Alegreya Medium Bold"/>
              </a:rPr>
              <a:t>Technical Developments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29148" y="2191598"/>
            <a:ext cx="11229704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9"/>
              </a:lnSpc>
            </a:pPr>
            <a:r>
              <a:rPr lang="en-US" sz="3799" spc="-113">
                <a:solidFill>
                  <a:srgbClr val="433831"/>
                </a:solidFill>
                <a:latin typeface="Alegreya Medium Bold"/>
              </a:rPr>
              <a:t>Hypothesis Testing - Average Gross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105471"/>
            <a:ext cx="613965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Hypothesis statement: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6764" y="3928367"/>
            <a:ext cx="15541678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H0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The average gross revenue between movies based on books and movies based on original screenplay is </a:t>
            </a:r>
            <a:r>
              <a:rPr lang="en-US" sz="2500" u="sng">
                <a:solidFill>
                  <a:srgbClr val="5B4F47"/>
                </a:solidFill>
                <a:latin typeface="Alegreya Medium Bold"/>
              </a:rPr>
              <a:t>equal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.</a:t>
            </a:r>
          </a:p>
          <a:p>
            <a:pPr algn="l"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H1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The average gross revenue between movies based on books and movies based on original screenplay is </a:t>
            </a:r>
            <a:r>
              <a:rPr lang="en-US" sz="2500" u="sng">
                <a:solidFill>
                  <a:srgbClr val="5B4F47"/>
                </a:solidFill>
                <a:latin typeface="Alegreya Medium Bold"/>
              </a:rPr>
              <a:t>not equal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303712"/>
            <a:ext cx="1358315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Result: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6764" y="6126608"/>
            <a:ext cx="3358639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T-statistic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2.4525</a:t>
            </a:r>
          </a:p>
          <a:p>
            <a:pPr algn="l"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P-value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0.0172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7501954"/>
            <a:ext cx="2028427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Conclusion: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56764" y="8324850"/>
            <a:ext cx="13012687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 algn="l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5B4F47"/>
                </a:solidFill>
                <a:latin typeface="Alegreya Medium"/>
              </a:rPr>
              <a:t>Reject the null hypothesis:  p-value (0.0172) is less than the significance level of 5%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56311" y="1181421"/>
            <a:ext cx="8575378" cy="849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3"/>
              </a:lnSpc>
            </a:pPr>
            <a:r>
              <a:rPr lang="en-US" sz="6399">
                <a:solidFill>
                  <a:srgbClr val="433831"/>
                </a:solidFill>
                <a:latin typeface="Alegreya Medium Bold"/>
              </a:rPr>
              <a:t>Technical Developments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29148" y="2191598"/>
            <a:ext cx="11229704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9"/>
              </a:lnSpc>
            </a:pPr>
            <a:r>
              <a:rPr lang="en-US" sz="3799" spc="-113">
                <a:solidFill>
                  <a:srgbClr val="433831"/>
                </a:solidFill>
                <a:latin typeface="Alegreya Medium Bold"/>
              </a:rPr>
              <a:t>Hypothesis Testing - Average Rating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105471"/>
            <a:ext cx="613965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Hypothesis statement: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56764" y="3964839"/>
            <a:ext cx="15095467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H0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The</a:t>
            </a:r>
            <a:r>
              <a:rPr lang="en-US" sz="2500">
                <a:solidFill>
                  <a:srgbClr val="5B4F47"/>
                </a:solidFill>
                <a:latin typeface="Alegreya Medium Bold"/>
              </a:rPr>
              <a:t> 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average rating between movies based on books and movies based on original screenplay is </a:t>
            </a:r>
            <a:r>
              <a:rPr lang="en-US" sz="2500" u="sng">
                <a:solidFill>
                  <a:srgbClr val="5B4F47"/>
                </a:solidFill>
                <a:latin typeface="Alegreya Medium Bold"/>
              </a:rPr>
              <a:t>equal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.</a:t>
            </a:r>
          </a:p>
          <a:p>
            <a:pPr algn="l"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H1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The average rating between movies based on books and movies based on original screenplay is </a:t>
            </a:r>
            <a:r>
              <a:rPr lang="en-US" sz="2500" u="sng">
                <a:solidFill>
                  <a:srgbClr val="5B4F47"/>
                </a:solidFill>
                <a:latin typeface="Alegreya Medium Bold"/>
              </a:rPr>
              <a:t>not equal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376658"/>
            <a:ext cx="613965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Result: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6764" y="6236026"/>
            <a:ext cx="3358639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T-statistic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0.0154</a:t>
            </a:r>
          </a:p>
          <a:p>
            <a:pPr algn="l"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P-value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0.9877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647844"/>
            <a:ext cx="613965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Conclusion: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6764" y="8507213"/>
            <a:ext cx="15541678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 algn="l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5B4F47"/>
                </a:solidFill>
                <a:latin typeface="Alegreya Medium"/>
              </a:rPr>
              <a:t> No sufficient evidence to reject the null hypothesis: p-value (0.9877) is much higher than the significance level of 5%</a:t>
            </a:r>
          </a:p>
        </p:txBody>
      </p:sp>
      <p:sp>
        <p:nvSpPr>
          <p:cNvPr id="12" name="Freeform 12"/>
          <p:cNvSpPr/>
          <p:nvPr/>
        </p:nvSpPr>
        <p:spPr>
          <a:xfrm>
            <a:off x="16101237" y="705698"/>
            <a:ext cx="1629918" cy="1771650"/>
          </a:xfrm>
          <a:custGeom>
            <a:avLst/>
            <a:gdLst/>
            <a:ahLst/>
            <a:cxnLst/>
            <a:rect l="l" t="t" r="r" b="b"/>
            <a:pathLst>
              <a:path w="1629918" h="1771650">
                <a:moveTo>
                  <a:pt x="0" y="0"/>
                </a:moveTo>
                <a:lnTo>
                  <a:pt x="1629918" y="0"/>
                </a:lnTo>
                <a:lnTo>
                  <a:pt x="1629918" y="1771650"/>
                </a:lnTo>
                <a:lnTo>
                  <a:pt x="0" y="17716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15366916" y="723199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56311" y="1181421"/>
            <a:ext cx="8575378" cy="849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3"/>
              </a:lnSpc>
            </a:pPr>
            <a:r>
              <a:rPr lang="en-US" sz="6399">
                <a:solidFill>
                  <a:srgbClr val="433831"/>
                </a:solidFill>
                <a:latin typeface="Alegreya Medium Bold"/>
              </a:rPr>
              <a:t>Technical Developments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29148" y="2191598"/>
            <a:ext cx="11229704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9"/>
              </a:lnSpc>
            </a:pPr>
            <a:r>
              <a:rPr lang="en-US" sz="3799" spc="-113">
                <a:solidFill>
                  <a:srgbClr val="433831"/>
                </a:solidFill>
                <a:latin typeface="Alegreya Medium Bold"/>
              </a:rPr>
              <a:t>Hypothesis Testing - Average Votes (Popularity)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105471"/>
            <a:ext cx="613965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Hypothesis statement: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56764" y="3964839"/>
            <a:ext cx="15541678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H0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The average number of votes between movies based on books and movies based on original screenplay is </a:t>
            </a:r>
            <a:r>
              <a:rPr lang="en-US" sz="2500" u="sng">
                <a:solidFill>
                  <a:srgbClr val="5B4F47"/>
                </a:solidFill>
                <a:latin typeface="Alegreya Medium Bold"/>
              </a:rPr>
              <a:t>equal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.</a:t>
            </a:r>
          </a:p>
          <a:p>
            <a:pPr algn="l"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H1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The average number of votes between movies based on books and movies based on original screenplay is </a:t>
            </a:r>
            <a:r>
              <a:rPr lang="en-US" sz="2500" u="sng">
                <a:solidFill>
                  <a:srgbClr val="5B4F47"/>
                </a:solidFill>
                <a:latin typeface="Alegreya Medium Bold"/>
              </a:rPr>
              <a:t>not equal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376658"/>
            <a:ext cx="613965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Result: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6764" y="6236026"/>
            <a:ext cx="3358639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T-statistic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-1.2110</a:t>
            </a:r>
          </a:p>
          <a:p>
            <a:pPr algn="l">
              <a:lnSpc>
                <a:spcPts val="3750"/>
              </a:lnSpc>
            </a:pPr>
            <a:r>
              <a:rPr lang="en-US" sz="2500">
                <a:solidFill>
                  <a:srgbClr val="5B4F47"/>
                </a:solidFill>
                <a:latin typeface="Alegreya Medium Bold"/>
              </a:rPr>
              <a:t>P-value</a:t>
            </a:r>
            <a:r>
              <a:rPr lang="en-US" sz="2500">
                <a:solidFill>
                  <a:srgbClr val="5B4F47"/>
                </a:solidFill>
                <a:latin typeface="Alegreya Medium"/>
              </a:rPr>
              <a:t>: 0.2308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647844"/>
            <a:ext cx="613965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00"/>
              </a:lnSpc>
              <a:spcBef>
                <a:spcPct val="0"/>
              </a:spcBef>
            </a:pPr>
            <a:r>
              <a:rPr lang="en-US" sz="3000" spc="-89">
                <a:solidFill>
                  <a:srgbClr val="433831"/>
                </a:solidFill>
                <a:latin typeface="Alegreya Bold"/>
              </a:rPr>
              <a:t>Conclusion: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6764" y="8507213"/>
            <a:ext cx="15276579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 algn="l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5B4F47"/>
                </a:solidFill>
                <a:latin typeface="Alegreya Medium"/>
              </a:rPr>
              <a:t> No sufficient evidence to reject the null hypothesis: p-value (0.2308) is higher than the significance level of 5%</a:t>
            </a:r>
          </a:p>
        </p:txBody>
      </p:sp>
      <p:sp>
        <p:nvSpPr>
          <p:cNvPr id="12" name="Freeform 12"/>
          <p:cNvSpPr/>
          <p:nvPr/>
        </p:nvSpPr>
        <p:spPr>
          <a:xfrm>
            <a:off x="16101237" y="705698"/>
            <a:ext cx="1629918" cy="1771650"/>
          </a:xfrm>
          <a:custGeom>
            <a:avLst/>
            <a:gdLst/>
            <a:ahLst/>
            <a:cxnLst/>
            <a:rect l="l" t="t" r="r" b="b"/>
            <a:pathLst>
              <a:path w="1629918" h="1771650">
                <a:moveTo>
                  <a:pt x="0" y="0"/>
                </a:moveTo>
                <a:lnTo>
                  <a:pt x="1629918" y="0"/>
                </a:lnTo>
                <a:lnTo>
                  <a:pt x="1629918" y="1771650"/>
                </a:lnTo>
                <a:lnTo>
                  <a:pt x="0" y="17716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743815">
            <a:off x="740388" y="945682"/>
            <a:ext cx="4843085" cy="4446515"/>
            <a:chOff x="0" y="0"/>
            <a:chExt cx="1737657" cy="159537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7657" cy="1595371"/>
            </a:xfrm>
            <a:custGeom>
              <a:avLst/>
              <a:gdLst/>
              <a:ahLst/>
              <a:cxnLst/>
              <a:rect l="l" t="t" r="r" b="b"/>
              <a:pathLst>
                <a:path w="1737657" h="1595371">
                  <a:moveTo>
                    <a:pt x="0" y="0"/>
                  </a:moveTo>
                  <a:lnTo>
                    <a:pt x="1737657" y="0"/>
                  </a:lnTo>
                  <a:lnTo>
                    <a:pt x="1737657" y="1595371"/>
                  </a:lnTo>
                  <a:lnTo>
                    <a:pt x="0" y="1595371"/>
                  </a:lnTo>
                  <a:close/>
                </a:path>
              </a:pathLst>
            </a:custGeom>
            <a:solidFill>
              <a:srgbClr val="DDC1A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743815">
            <a:off x="906226" y="1145844"/>
            <a:ext cx="4435588" cy="3701250"/>
            <a:chOff x="0" y="0"/>
            <a:chExt cx="5914117" cy="49350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0003" r="10003"/>
            <a:stretch>
              <a:fillRect/>
            </a:stretch>
          </p:blipFill>
          <p:spPr>
            <a:xfrm>
              <a:off x="0" y="0"/>
              <a:ext cx="5914117" cy="4935000"/>
            </a:xfrm>
            <a:prstGeom prst="rect">
              <a:avLst/>
            </a:prstGeom>
          </p:spPr>
        </p:pic>
      </p:grpSp>
      <p:sp>
        <p:nvSpPr>
          <p:cNvPr id="7" name="Freeform 7"/>
          <p:cNvSpPr/>
          <p:nvPr/>
        </p:nvSpPr>
        <p:spPr>
          <a:xfrm>
            <a:off x="6918706" y="342808"/>
            <a:ext cx="9601384" cy="9601384"/>
          </a:xfrm>
          <a:custGeom>
            <a:avLst/>
            <a:gdLst/>
            <a:ahLst/>
            <a:cxnLst/>
            <a:rect l="l" t="t" r="r" b="b"/>
            <a:pathLst>
              <a:path w="9601384" h="9601384">
                <a:moveTo>
                  <a:pt x="0" y="0"/>
                </a:moveTo>
                <a:lnTo>
                  <a:pt x="9601384" y="0"/>
                </a:lnTo>
                <a:lnTo>
                  <a:pt x="9601384" y="9601384"/>
                </a:lnTo>
                <a:lnTo>
                  <a:pt x="0" y="9601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509204" y="1537262"/>
            <a:ext cx="8420389" cy="639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8"/>
              </a:lnSpc>
            </a:pPr>
            <a:r>
              <a:rPr lang="en-US" sz="4800">
                <a:solidFill>
                  <a:srgbClr val="5B4F47"/>
                </a:solidFill>
                <a:latin typeface="Alegreya Medium Bold"/>
              </a:rPr>
              <a:t>Hypothesis Testing Key Findings</a:t>
            </a:r>
          </a:p>
        </p:txBody>
      </p:sp>
      <p:grpSp>
        <p:nvGrpSpPr>
          <p:cNvPr id="9" name="Group 9"/>
          <p:cNvGrpSpPr/>
          <p:nvPr/>
        </p:nvGrpSpPr>
        <p:grpSpPr>
          <a:xfrm rot="847601">
            <a:off x="1033913" y="4838196"/>
            <a:ext cx="4883145" cy="4483295"/>
            <a:chOff x="0" y="0"/>
            <a:chExt cx="1737657" cy="159537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37657" cy="1595371"/>
            </a:xfrm>
            <a:custGeom>
              <a:avLst/>
              <a:gdLst/>
              <a:ahLst/>
              <a:cxnLst/>
              <a:rect l="l" t="t" r="r" b="b"/>
              <a:pathLst>
                <a:path w="1737657" h="1595371">
                  <a:moveTo>
                    <a:pt x="0" y="0"/>
                  </a:moveTo>
                  <a:lnTo>
                    <a:pt x="1737657" y="0"/>
                  </a:lnTo>
                  <a:lnTo>
                    <a:pt x="1737657" y="1595371"/>
                  </a:lnTo>
                  <a:lnTo>
                    <a:pt x="0" y="1595371"/>
                  </a:lnTo>
                  <a:close/>
                </a:path>
              </a:pathLst>
            </a:custGeom>
            <a:solidFill>
              <a:srgbClr val="DDC1A7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47601">
            <a:off x="1282803" y="5041246"/>
            <a:ext cx="4472277" cy="3731866"/>
            <a:chOff x="0" y="0"/>
            <a:chExt cx="5963037" cy="4975821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/>
            <a:srcRect t="8277" b="8277"/>
            <a:stretch>
              <a:fillRect/>
            </a:stretch>
          </p:blipFill>
          <p:spPr>
            <a:xfrm>
              <a:off x="0" y="0"/>
              <a:ext cx="5963037" cy="4975821"/>
            </a:xfrm>
            <a:prstGeom prst="rect">
              <a:avLst/>
            </a:prstGeom>
          </p:spPr>
        </p:pic>
      </p:grpSp>
      <p:sp>
        <p:nvSpPr>
          <p:cNvPr id="14" name="Freeform 14"/>
          <p:cNvSpPr/>
          <p:nvPr/>
        </p:nvSpPr>
        <p:spPr>
          <a:xfrm>
            <a:off x="-1118492" y="-999804"/>
            <a:ext cx="4294383" cy="4114800"/>
          </a:xfrm>
          <a:custGeom>
            <a:avLst/>
            <a:gdLst/>
            <a:ahLst/>
            <a:cxnLst/>
            <a:rect l="l" t="t" r="r" b="b"/>
            <a:pathLst>
              <a:path w="4294383" h="4114800">
                <a:moveTo>
                  <a:pt x="0" y="0"/>
                </a:moveTo>
                <a:lnTo>
                  <a:pt x="4294384" y="0"/>
                </a:lnTo>
                <a:lnTo>
                  <a:pt x="42943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7509204" y="2915069"/>
            <a:ext cx="8420389" cy="49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273" lvl="1" indent="-285637">
              <a:lnSpc>
                <a:spcPts val="3969"/>
              </a:lnSpc>
              <a:buFont typeface="Arial"/>
              <a:buChar char="•"/>
            </a:pPr>
            <a:r>
              <a:rPr lang="en-US" sz="2646">
                <a:solidFill>
                  <a:srgbClr val="433831"/>
                </a:solidFill>
                <a:latin typeface="Alegreya Medium"/>
              </a:rPr>
              <a:t>Original screenplay movies have a greater potential for financial success in the movie industry.</a:t>
            </a:r>
          </a:p>
          <a:p>
            <a:pPr>
              <a:lnSpc>
                <a:spcPts val="3969"/>
              </a:lnSpc>
            </a:pPr>
            <a:endParaRPr lang="en-US" sz="2646">
              <a:solidFill>
                <a:srgbClr val="433831"/>
              </a:solidFill>
              <a:latin typeface="Alegreya Medium"/>
            </a:endParaRPr>
          </a:p>
          <a:p>
            <a:pPr marL="571273" lvl="1" indent="-285637">
              <a:lnSpc>
                <a:spcPts val="3969"/>
              </a:lnSpc>
              <a:buFont typeface="Arial"/>
              <a:buChar char="•"/>
            </a:pPr>
            <a:r>
              <a:rPr lang="en-US" sz="2646">
                <a:solidFill>
                  <a:srgbClr val="433831"/>
                </a:solidFill>
                <a:latin typeface="Alegreya Medium"/>
              </a:rPr>
              <a:t>The quality or appeal of a movie, as reflected by ratings, is not influenced by whether it is based on a book or has an original screenplay.</a:t>
            </a:r>
          </a:p>
          <a:p>
            <a:pPr>
              <a:lnSpc>
                <a:spcPts val="3969"/>
              </a:lnSpc>
            </a:pPr>
            <a:endParaRPr lang="en-US" sz="2646">
              <a:solidFill>
                <a:srgbClr val="433831"/>
              </a:solidFill>
              <a:latin typeface="Alegreya Medium"/>
            </a:endParaRPr>
          </a:p>
          <a:p>
            <a:pPr marL="571273" lvl="1" indent="-285637">
              <a:lnSpc>
                <a:spcPts val="3969"/>
              </a:lnSpc>
              <a:buFont typeface="Arial"/>
              <a:buChar char="•"/>
            </a:pPr>
            <a:r>
              <a:rPr lang="en-US" sz="2646">
                <a:solidFill>
                  <a:srgbClr val="433831"/>
                </a:solidFill>
                <a:latin typeface="Alegreya Medium"/>
              </a:rPr>
              <a:t>The analysis also revealed that both sets of movies may have a similar level of popularity among audiences.</a:t>
            </a:r>
          </a:p>
          <a:p>
            <a:pPr marL="0" lvl="0" indent="0">
              <a:lnSpc>
                <a:spcPts val="3175"/>
              </a:lnSpc>
            </a:pPr>
            <a:endParaRPr lang="en-US" sz="2646">
              <a:solidFill>
                <a:srgbClr val="433831"/>
              </a:solidFill>
              <a:latin typeface="Alegreya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700</Words>
  <Application>Microsoft Office PowerPoint</Application>
  <PresentationFormat>Custom</PresentationFormat>
  <Paragraphs>78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Alegreya Sans SC Black Bold</vt:lpstr>
      <vt:lpstr>Alegreya Bold Bold</vt:lpstr>
      <vt:lpstr>Calibri</vt:lpstr>
      <vt:lpstr>Arial</vt:lpstr>
      <vt:lpstr>Alegreya Medium</vt:lpstr>
      <vt:lpstr>Alegreya Medium Bold</vt:lpstr>
      <vt:lpstr>Alegreya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Page to Screen</dc:title>
  <cp:lastModifiedBy>Andreia Jardim</cp:lastModifiedBy>
  <cp:revision>2</cp:revision>
  <dcterms:created xsi:type="dcterms:W3CDTF">2006-08-16T00:00:00Z</dcterms:created>
  <dcterms:modified xsi:type="dcterms:W3CDTF">2023-07-07T20:20:38Z</dcterms:modified>
  <dc:identifier>DAFnZmsVtHM</dc:identifier>
</cp:coreProperties>
</file>

<file path=docProps/thumbnail.jpeg>
</file>